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0" r:id="rId1"/>
    <p:sldMasterId id="2147483772" r:id="rId2"/>
  </p:sldMasterIdLst>
  <p:notesMasterIdLst>
    <p:notesMasterId r:id="rId20"/>
  </p:notesMasterIdLst>
  <p:handoutMasterIdLst>
    <p:handoutMasterId r:id="rId21"/>
  </p:handoutMasterIdLst>
  <p:sldIdLst>
    <p:sldId id="305" r:id="rId3"/>
    <p:sldId id="349" r:id="rId4"/>
    <p:sldId id="350" r:id="rId5"/>
    <p:sldId id="351" r:id="rId6"/>
    <p:sldId id="348" r:id="rId7"/>
    <p:sldId id="352" r:id="rId8"/>
    <p:sldId id="306" r:id="rId9"/>
    <p:sldId id="360" r:id="rId10"/>
    <p:sldId id="343" r:id="rId11"/>
    <p:sldId id="357" r:id="rId12"/>
    <p:sldId id="358" r:id="rId13"/>
    <p:sldId id="361" r:id="rId14"/>
    <p:sldId id="362" r:id="rId15"/>
    <p:sldId id="365" r:id="rId16"/>
    <p:sldId id="366" r:id="rId17"/>
    <p:sldId id="367" r:id="rId18"/>
    <p:sldId id="368" r:id="rId1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A1ADA"/>
    <a:srgbClr val="3B8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1458" autoAdjust="0"/>
  </p:normalViewPr>
  <p:slideViewPr>
    <p:cSldViewPr>
      <p:cViewPr>
        <p:scale>
          <a:sx n="90" d="100"/>
          <a:sy n="90" d="100"/>
        </p:scale>
        <p:origin x="-2160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892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0252F-87F0-4259-95BE-A2DA4A2E8C08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8C3BB-09C7-4350-B6C2-31477A098A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978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463DF-FE04-4804-9D2F-D2796A25D4E2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4D399-1076-4036-8D5C-DC76A08B7B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63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94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94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501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lang="ja-JP" altLang="en-US" smtClean="0">
                <a:solidFill>
                  <a:prstClr val="black"/>
                </a:solidFill>
              </a:rPr>
              <a:pPr/>
              <a:t>14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501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lang="ja-JP" altLang="en-US" smtClean="0">
                <a:solidFill>
                  <a:prstClr val="black"/>
                </a:solidFill>
              </a:rPr>
              <a:pPr/>
              <a:t>15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501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lang="ja-JP" altLang="en-US" smtClean="0">
                <a:solidFill>
                  <a:prstClr val="black"/>
                </a:solidFill>
              </a:rPr>
              <a:pPr/>
              <a:t>16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927177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94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4D399-1076-4036-8D5C-DC76A08B7B4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99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2F38-8A91-4E55-85B5-323E066902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61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F2C9-8BD2-4895-9F0F-207083453B6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9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8453-116A-42F3-8354-31EF08E1240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153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C2F38-8A91-4E55-85B5-323E066902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537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E8F8-D1F9-4D5D-AA06-4ED07C5A64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95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725D-BC2B-4373-AEDB-C20F1D93F2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553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4415-C755-449A-B15A-0C2F630DE9C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59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51AB-077C-4907-BAF2-874ABD09F95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518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A24-098A-45C0-A7AE-3F27CA1C4B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91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FEF-8466-496F-8908-3757908B6C9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60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87A2-0A25-449B-8503-89965289D0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14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E8F8-D1F9-4D5D-AA06-4ED07C5A64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87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44B-220B-437C-BBB8-E2F9359D625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7891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F2C9-8BD2-4895-9F0F-207083453B6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12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8453-116A-42F3-8354-31EF08E1240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2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725D-BC2B-4373-AEDB-C20F1D93F2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5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4415-C755-449A-B15A-0C2F630DE9C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3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51AB-077C-4907-BAF2-874ABD09F95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0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A24-098A-45C0-A7AE-3F27CA1C4B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52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FEF-8466-496F-8908-3757908B6C9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43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D87A2-0A25-449B-8503-89965289D0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0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944B-220B-437C-BBB8-E2F9359D625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9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8B84A-6024-4817-8026-372EF924E1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2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A98B84A-6024-4817-8026-372EF924E1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7FF18A6-2DD7-46C3-B426-49FA06C5A6E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en-US" altLang="ja-JP" b="1" dirty="0" smtClean="0">
                <a:solidFill>
                  <a:srgbClr val="0000FF"/>
                </a:solidFill>
              </a:rPr>
              <a:t>2017</a:t>
            </a:r>
            <a:r>
              <a:rPr kumimoji="1" lang="ja-JP" altLang="en-US" b="1" dirty="0" smtClean="0">
                <a:solidFill>
                  <a:srgbClr val="0000FF"/>
                </a:solidFill>
              </a:rPr>
              <a:t>年度から運用が変更となる事項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2800" b="1" dirty="0" smtClean="0"/>
              <a:t>★授業期間の変更</a:t>
            </a:r>
            <a:endParaRPr kumimoji="1" lang="en-US" altLang="ja-JP" sz="2800" b="1" dirty="0" smtClean="0"/>
          </a:p>
          <a:p>
            <a:pPr marL="0" indent="0">
              <a:buNone/>
            </a:pPr>
            <a:r>
              <a:rPr lang="ja-JP" altLang="en-US" sz="2800" dirty="0" smtClean="0"/>
              <a:t>　各学期の授業実施週数が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15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週から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14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週</a:t>
            </a:r>
            <a:r>
              <a:rPr lang="ja-JP" altLang="en-US" sz="2800" dirty="0" smtClean="0"/>
              <a:t>になり，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シラバスに表記される授業回数が，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14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回分</a:t>
            </a:r>
            <a:r>
              <a:rPr lang="ja-JP" altLang="en-US" sz="2800" dirty="0" smtClean="0"/>
              <a:t>になります。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b="1" dirty="0" smtClean="0"/>
              <a:t>★授業時間割の変更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時限が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90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分から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100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分</a:t>
            </a:r>
            <a:r>
              <a:rPr lang="ja-JP" altLang="en-US" sz="2800" dirty="0" smtClean="0"/>
              <a:t>になります。</a:t>
            </a:r>
            <a:endParaRPr lang="en-US" altLang="ja-JP" sz="2800" dirty="0" smtClean="0"/>
          </a:p>
          <a:p>
            <a:pPr marL="363538" indent="-363538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時限</a:t>
            </a:r>
            <a:r>
              <a:rPr lang="en-US" altLang="ja-JP" sz="2800" dirty="0" smtClean="0"/>
              <a:t>100</a:t>
            </a:r>
            <a:r>
              <a:rPr lang="ja-JP" altLang="en-US" sz="2800" dirty="0" smtClean="0"/>
              <a:t>分を</a:t>
            </a:r>
            <a:r>
              <a:rPr lang="en-US" altLang="ja-JP" sz="2800" dirty="0" smtClean="0"/>
              <a:t>50</a:t>
            </a:r>
            <a:r>
              <a:rPr lang="ja-JP" altLang="en-US" sz="2800" dirty="0" smtClean="0"/>
              <a:t>分ごとに区分けしたモジュールという概念ができますが，総合数理学部開講科目ではモジュールを単位とした授業は原則実施しません。</a:t>
            </a:r>
            <a:endParaRPr lang="en-US" altLang="ja-JP" sz="2800" dirty="0"/>
          </a:p>
          <a:p>
            <a:pPr marL="363538" indent="0">
              <a:buNone/>
            </a:pPr>
            <a:r>
              <a:rPr lang="ja-JP" altLang="en-US" sz="2800" dirty="0" smtClean="0"/>
              <a:t>ただし，初回授業や最終授業等でモジュール単位で授業を行うことがあります。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・個人別時間割表の表示も変更になります。</a:t>
            </a:r>
            <a:r>
              <a:rPr lang="ja-JP" altLang="en-US" sz="1400" dirty="0" smtClean="0"/>
              <a:t>　　　　　　　　　　</a:t>
            </a:r>
            <a:endParaRPr lang="en-US" altLang="ja-JP" sz="1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ja-JP" altLang="en-US" sz="20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400" y="98344"/>
            <a:ext cx="8229600" cy="8103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0000FF"/>
                </a:solidFill>
              </a:rPr>
              <a:t>注意</a:t>
            </a:r>
            <a:r>
              <a:rPr lang="ja-JP" altLang="en-US" b="1" dirty="0" smtClean="0">
                <a:solidFill>
                  <a:srgbClr val="0000FF"/>
                </a:solidFill>
              </a:rPr>
              <a:t>事項（</a:t>
            </a:r>
            <a:r>
              <a:rPr lang="en-US" altLang="ja-JP" b="1" dirty="0" smtClean="0">
                <a:solidFill>
                  <a:srgbClr val="0000FF"/>
                </a:solidFill>
                <a:latin typeface="+mj-ea"/>
                <a:ea typeface="+mj-ea"/>
              </a:rPr>
              <a:t>4</a:t>
            </a:r>
            <a:r>
              <a:rPr lang="ja-JP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年</a:t>
            </a:r>
            <a:r>
              <a:rPr lang="ja-JP" altLang="en-US" b="1" dirty="0" smtClean="0">
                <a:solidFill>
                  <a:srgbClr val="0000FF"/>
                </a:solidFill>
              </a:rPr>
              <a:t>）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67240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ja-JP" sz="2800" b="1" dirty="0" smtClean="0"/>
              <a:t>4</a:t>
            </a:r>
            <a:r>
              <a:rPr lang="ja-JP" altLang="en-US" sz="2800" b="1" dirty="0" smtClean="0"/>
              <a:t>月</a:t>
            </a:r>
            <a:r>
              <a:rPr lang="en-US" altLang="ja-JP" sz="2800" b="1" dirty="0" smtClean="0"/>
              <a:t>4</a:t>
            </a:r>
            <a:r>
              <a:rPr lang="ja-JP" altLang="en-US" sz="2800" b="1" dirty="0" smtClean="0"/>
              <a:t>日（火）</a:t>
            </a:r>
            <a:r>
              <a:rPr lang="en-US" altLang="ja-JP" sz="2800" b="1" dirty="0" smtClean="0"/>
              <a:t>10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00</a:t>
            </a:r>
            <a:r>
              <a:rPr lang="ja-JP" altLang="en-US" sz="2800" b="1" dirty="0" smtClean="0"/>
              <a:t>～</a:t>
            </a:r>
            <a:r>
              <a:rPr lang="en-US" altLang="ja-JP" sz="2800" b="1" dirty="0" smtClean="0"/>
              <a:t>15</a:t>
            </a:r>
            <a:r>
              <a:rPr lang="ja-JP" altLang="en-US" sz="2800" b="1" dirty="0" smtClean="0"/>
              <a:t>：</a:t>
            </a:r>
            <a:r>
              <a:rPr lang="en-US" altLang="ja-JP" sz="2800" b="1" dirty="0" smtClean="0"/>
              <a:t>00</a:t>
            </a:r>
            <a:r>
              <a:rPr lang="ja-JP" altLang="en-US" sz="2800" b="1" dirty="0" smtClean="0"/>
              <a:t>に配布した資料を取りに来ていない学生について</a:t>
            </a:r>
            <a:endParaRPr lang="en-US" altLang="ja-JP" sz="2800" b="1" dirty="0" smtClean="0"/>
          </a:p>
          <a:p>
            <a:pPr marL="0" lvl="0" indent="0">
              <a:buNone/>
            </a:pPr>
            <a:r>
              <a:rPr lang="ja-JP" altLang="en-US" sz="2800" dirty="0" smtClean="0"/>
              <a:t>　</a:t>
            </a:r>
            <a:endParaRPr lang="en-US" altLang="ja-JP" sz="2800" dirty="0" smtClean="0"/>
          </a:p>
          <a:p>
            <a:pPr marL="0" lvl="0" indent="0">
              <a:buNone/>
            </a:pPr>
            <a:r>
              <a:rPr lang="ja-JP" altLang="en-US" sz="2800" dirty="0" smtClean="0"/>
              <a:t>　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7</a:t>
            </a:r>
            <a:r>
              <a:rPr lang="ja-JP" altLang="en-US" sz="2800" dirty="0" smtClean="0"/>
              <a:t>日（金）の履修登録開始前までに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階・中野教務事　務室に資料を取りに来ること。</a:t>
            </a:r>
            <a:endParaRPr lang="en-US" altLang="ja-JP" sz="2800" dirty="0" smtClean="0"/>
          </a:p>
          <a:p>
            <a:pPr marL="0" lvl="0" indent="0">
              <a:buNone/>
            </a:pPr>
            <a:r>
              <a:rPr lang="ja-JP" altLang="en-US" sz="2800" dirty="0" smtClean="0">
                <a:solidFill>
                  <a:prstClr val="black"/>
                </a:solidFill>
              </a:rPr>
              <a:t>　資料を読み，不明な点があったら必ず事務室まで聞きに来ること。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altLang="ja-JP" sz="2800" b="1" dirty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ja-JP" altLang="en-US" sz="2000" b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7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400" y="98344"/>
            <a:ext cx="8229600" cy="8103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b="1" dirty="0">
                <a:solidFill>
                  <a:srgbClr val="0000FF"/>
                </a:solidFill>
              </a:rPr>
              <a:t>注意</a:t>
            </a:r>
            <a:r>
              <a:rPr lang="ja-JP" altLang="en-US" b="1" dirty="0" smtClean="0">
                <a:solidFill>
                  <a:srgbClr val="0000FF"/>
                </a:solidFill>
              </a:rPr>
              <a:t>事項（</a:t>
            </a:r>
            <a:r>
              <a:rPr lang="en-US" altLang="ja-JP" b="1" dirty="0" smtClean="0">
                <a:solidFill>
                  <a:srgbClr val="0000FF"/>
                </a:solidFill>
                <a:latin typeface="+mj-ea"/>
                <a:ea typeface="+mj-ea"/>
              </a:rPr>
              <a:t>4</a:t>
            </a:r>
            <a:r>
              <a:rPr lang="ja-JP" altLang="en-US" b="1" dirty="0" smtClean="0">
                <a:solidFill>
                  <a:srgbClr val="0000FF"/>
                </a:solidFill>
              </a:rPr>
              <a:t>年）</a:t>
            </a:r>
            <a:r>
              <a:rPr lang="en-US" altLang="ja-JP" b="1" dirty="0" smtClean="0">
                <a:solidFill>
                  <a:srgbClr val="0000FF"/>
                </a:solidFill>
              </a:rPr>
              <a:t>MS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125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ja-JP" altLang="en-US" sz="2800" b="1" dirty="0" smtClean="0"/>
              <a:t>①「現象と数学」（夏期集中授業）の履修登録について</a:t>
            </a:r>
            <a:endParaRPr lang="en-US" altLang="ja-JP" sz="2800" b="1" dirty="0" smtClean="0"/>
          </a:p>
          <a:p>
            <a:pPr marL="0" lvl="0" indent="0">
              <a:buNone/>
            </a:pPr>
            <a:r>
              <a:rPr lang="ja-JP" altLang="en-US" sz="2800" dirty="0" smtClean="0"/>
              <a:t>　</a:t>
            </a:r>
            <a:r>
              <a:rPr lang="en-US" altLang="ja-JP" sz="2800" dirty="0">
                <a:solidFill>
                  <a:prstClr val="black"/>
                </a:solidFill>
                <a:latin typeface="+mn-ea"/>
              </a:rPr>
              <a:t> 2</a:t>
            </a:r>
            <a:r>
              <a:rPr lang="ja-JP" altLang="en-US" sz="2800" dirty="0">
                <a:solidFill>
                  <a:prstClr val="black"/>
                </a:solidFill>
                <a:latin typeface="+mn-ea"/>
              </a:rPr>
              <a:t>年次必修科目の</a:t>
            </a:r>
            <a:r>
              <a:rPr lang="ja-JP" altLang="en-US" sz="2800" dirty="0" smtClean="0">
                <a:solidFill>
                  <a:prstClr val="black"/>
                </a:solidFill>
                <a:latin typeface="+mn-ea"/>
              </a:rPr>
              <a:t>「現象と数学」（夏期集中授業）は，</a:t>
            </a:r>
            <a:r>
              <a:rPr lang="en-US" altLang="ja-JP" sz="2800" dirty="0" smtClean="0">
                <a:solidFill>
                  <a:prstClr val="black"/>
                </a:solidFill>
                <a:latin typeface="+mn-ea"/>
              </a:rPr>
              <a:t>WEB</a:t>
            </a:r>
            <a:r>
              <a:rPr lang="ja-JP" altLang="en-US" sz="2800" dirty="0" smtClean="0">
                <a:solidFill>
                  <a:prstClr val="black"/>
                </a:solidFill>
                <a:latin typeface="+mn-ea"/>
              </a:rPr>
              <a:t>履修登録期間に，各自登録すること。</a:t>
            </a:r>
            <a:endParaRPr lang="en-US" altLang="ja-JP" sz="2800" dirty="0" smtClean="0">
              <a:solidFill>
                <a:prstClr val="black"/>
              </a:solidFill>
              <a:latin typeface="+mn-ea"/>
            </a:endParaRPr>
          </a:p>
          <a:p>
            <a:pPr marL="0" lvl="0" indent="0">
              <a:buNone/>
            </a:pPr>
            <a:r>
              <a:rPr lang="ja-JP" altLang="en-US" sz="2800" dirty="0" smtClean="0">
                <a:solidFill>
                  <a:srgbClr val="FF0000"/>
                </a:solidFill>
                <a:latin typeface="+mn-ea"/>
              </a:rPr>
              <a:t>（毎年度，登録し忘れる学生が多いので注意！！）</a:t>
            </a:r>
            <a:endParaRPr lang="en-US" altLang="ja-JP" sz="2800" dirty="0" smtClean="0">
              <a:solidFill>
                <a:srgbClr val="FF0000"/>
              </a:solidFill>
              <a:latin typeface="+mn-ea"/>
            </a:endParaRPr>
          </a:p>
          <a:p>
            <a:pPr marL="0" lvl="0" indent="0">
              <a:buNone/>
            </a:pPr>
            <a:endParaRPr lang="en-US" altLang="ja-JP" sz="2800" dirty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800" b="1" dirty="0"/>
              <a:t>②</a:t>
            </a:r>
            <a:r>
              <a:rPr lang="ja-JP" altLang="en-US" sz="2800" b="1" dirty="0" smtClean="0"/>
              <a:t>「現象数理学実験」の履修に</a:t>
            </a:r>
            <a:r>
              <a:rPr lang="ja-JP" altLang="en-US" sz="2800" b="1" dirty="0"/>
              <a:t>ついて</a:t>
            </a:r>
            <a:endParaRPr lang="en-US" altLang="ja-JP" sz="2800" b="1" dirty="0"/>
          </a:p>
          <a:p>
            <a:pPr marL="0" indent="0">
              <a:buNone/>
            </a:pPr>
            <a:r>
              <a:rPr lang="ja-JP" altLang="en-US" sz="2800" dirty="0" smtClean="0">
                <a:solidFill>
                  <a:prstClr val="black"/>
                </a:solidFill>
                <a:latin typeface="+mn-ea"/>
              </a:rPr>
              <a:t>　履修希望者は，本日配付した「現象数理学実験履修希望票」を，期日までに指定された場所へ提出すること。</a:t>
            </a:r>
            <a:endParaRPr lang="en-US" altLang="ja-JP" sz="2800" dirty="0" smtClean="0">
              <a:solidFill>
                <a:prstClr val="black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prstClr val="black"/>
                </a:solidFill>
                <a:latin typeface="+mn-ea"/>
              </a:rPr>
              <a:t>　なお，自分で履修登録期間にＷＥＢ履修登録をする必要は</a:t>
            </a:r>
            <a:r>
              <a:rPr lang="ja-JP" altLang="en-US" sz="2800" dirty="0" smtClean="0">
                <a:solidFill>
                  <a:prstClr val="black"/>
                </a:solidFill>
                <a:latin typeface="+mn-ea"/>
              </a:rPr>
              <a:t>ない。</a:t>
            </a: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ja-JP" altLang="en-US" sz="2000" b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22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854224"/>
            <a:ext cx="8877672" cy="1134616"/>
          </a:xfrm>
        </p:spPr>
        <p:txBody>
          <a:bodyPr>
            <a:noAutofit/>
          </a:bodyPr>
          <a:lstStyle/>
          <a:p>
            <a:pPr algn="ctr"/>
            <a:r>
              <a:rPr lang="ja-JP" altLang="en-US" sz="32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</a:t>
            </a:r>
            <a:r>
              <a:rPr lang="en-US" altLang="ja-JP" sz="32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32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年生ガイダンスで説明が必要</a:t>
            </a:r>
            <a:r>
              <a:rPr lang="ja-JP" altLang="en-US" sz="32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</a:t>
            </a:r>
            <a:r>
              <a:rPr lang="en-US" altLang="ja-JP" sz="32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32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32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卒業</a:t>
            </a:r>
            <a:r>
              <a:rPr lang="ja-JP" altLang="en-US" sz="32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に関する項目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960440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卒業要件</a:t>
            </a: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7150" indent="0">
              <a:buNone/>
            </a:pP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7150" indent="0">
              <a:buNone/>
            </a:pP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卒業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見込要件（卒業見込証明）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7150" indent="0">
              <a:buNone/>
            </a:pP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7150" indent="0">
              <a:buNone/>
            </a:pP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履修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登録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7150" indent="0">
              <a:buNone/>
            </a:pP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7150" indent="0">
              <a:buNone/>
            </a:pP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卒業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に向けた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732240" y="404664"/>
            <a:ext cx="2252936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r">
              <a:buClr>
                <a:srgbClr val="2DA2BF"/>
              </a:buClr>
              <a:buFont typeface="Arial" pitchFamily="34" charset="0"/>
              <a:buNone/>
            </a:pPr>
            <a:r>
              <a:rPr lang="ja-JP" altLang="en-US" sz="1600" b="1" dirty="0">
                <a:solidFill>
                  <a:prstClr val="black"/>
                </a:solidFill>
              </a:rPr>
              <a:t>中野教務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事務室　作成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 marL="0" indent="0" algn="r">
              <a:buClr>
                <a:srgbClr val="2DA2BF"/>
              </a:buClr>
              <a:buFont typeface="Arial" pitchFamily="34" charset="0"/>
              <a:buNone/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08" y="332656"/>
            <a:ext cx="8229600" cy="591344"/>
          </a:xfrm>
        </p:spPr>
        <p:txBody>
          <a:bodyPr>
            <a:normAutofit/>
          </a:bodyPr>
          <a:lstStyle/>
          <a:p>
            <a:r>
              <a:rPr lang="ja-JP" altLang="en-US" sz="2800" b="1" dirty="0" smtClean="0"/>
              <a:t>（</a:t>
            </a:r>
            <a:r>
              <a:rPr lang="en-US" altLang="ja-JP" sz="2800" b="1" dirty="0" smtClean="0"/>
              <a:t>1</a:t>
            </a:r>
            <a:r>
              <a:rPr lang="ja-JP" altLang="en-US" sz="2800" b="1" dirty="0" smtClean="0"/>
              <a:t>）</a:t>
            </a:r>
            <a:r>
              <a:rPr lang="ja-JP" altLang="en-US" sz="2800" b="1" dirty="0"/>
              <a:t>卒業</a:t>
            </a:r>
            <a:r>
              <a:rPr lang="ja-JP" altLang="en-US" sz="2800" b="1" dirty="0" smtClean="0"/>
              <a:t>要件　</a:t>
            </a:r>
            <a:r>
              <a:rPr lang="en-US" altLang="ja-JP" sz="2800" b="1" dirty="0" smtClean="0"/>
              <a:t>【</a:t>
            </a:r>
            <a:r>
              <a:rPr lang="ja-JP" altLang="en-US" sz="2800" b="1" dirty="0"/>
              <a:t>現象数理学科</a:t>
            </a:r>
            <a:r>
              <a:rPr lang="en-US" altLang="ja-JP" sz="2800" b="1" dirty="0" smtClean="0"/>
              <a:t>】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179512" y="980728"/>
            <a:ext cx="792088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prstClr val="black"/>
                </a:solidFill>
                <a:latin typeface="ＭＳ Ｐゴシック"/>
              </a:rPr>
              <a:t>【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要件</a:t>
            </a:r>
            <a:r>
              <a:rPr lang="en-US" altLang="ja-JP" b="1" dirty="0" smtClean="0">
                <a:solidFill>
                  <a:prstClr val="black"/>
                </a:solidFill>
                <a:latin typeface="ＭＳ Ｐゴシック"/>
              </a:rPr>
              <a:t>1</a:t>
            </a:r>
            <a:r>
              <a:rPr lang="en-US" altLang="ja-JP" b="1" dirty="0">
                <a:solidFill>
                  <a:prstClr val="black"/>
                </a:solidFill>
                <a:latin typeface="ＭＳ Ｐゴシック"/>
              </a:rPr>
              <a:t>】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休学期間を除き，</a:t>
            </a:r>
            <a:r>
              <a:rPr lang="en-US" altLang="ja-JP" b="1" dirty="0" smtClean="0">
                <a:solidFill>
                  <a:prstClr val="black"/>
                </a:solidFill>
                <a:latin typeface="ＭＳ Ｐゴシック"/>
              </a:rPr>
              <a:t>4</a:t>
            </a: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か年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以上の在学</a:t>
            </a:r>
            <a:endParaRPr lang="en-US" altLang="ja-JP" b="1" dirty="0">
              <a:solidFill>
                <a:prstClr val="black"/>
              </a:solidFill>
              <a:latin typeface="ＭＳ Ｐゴシック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54437"/>
              </p:ext>
            </p:extLst>
          </p:nvPr>
        </p:nvGraphicFramePr>
        <p:xfrm>
          <a:off x="827584" y="1844824"/>
          <a:ext cx="7200799" cy="4392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895"/>
                <a:gridCol w="1653580"/>
                <a:gridCol w="1626671"/>
                <a:gridCol w="1751653"/>
              </a:tblGrid>
              <a:tr h="758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区　分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必修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単位数（*）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選択必修</a:t>
                      </a:r>
                      <a:endParaRPr kumimoji="1" lang="en-US" altLang="ja-JP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単位数（*）</a:t>
                      </a:r>
                      <a:endParaRPr kumimoji="1" lang="ja-JP" altLang="en-US" sz="1600" b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修得すべき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最低単位数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9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総合教育科目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8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/>
                        <a:t>－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18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9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基礎教育科目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28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2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32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9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専門教育科目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26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18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66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9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他学科科目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9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他学部科目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79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国際関係科目</a:t>
                      </a:r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－</a:t>
                      </a:r>
                      <a:endParaRPr kumimoji="1" lang="ja-JP" altLang="en-US" sz="18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758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卒業に必要な</a:t>
                      </a:r>
                      <a:endParaRPr kumimoji="1" lang="en-US" altLang="ja-JP" sz="1600" b="1" dirty="0" smtClean="0"/>
                    </a:p>
                    <a:p>
                      <a:pPr algn="ctr"/>
                      <a:r>
                        <a:rPr kumimoji="1" lang="ja-JP" altLang="en-US" sz="1600" b="1" dirty="0" smtClean="0"/>
                        <a:t>最低単位数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/>
                        <a:t>124</a:t>
                      </a:r>
                      <a:endParaRPr kumimoji="1" lang="ja-JP" altLang="en-US" sz="1800" b="1" dirty="0">
                        <a:solidFill>
                          <a:srgbClr val="0000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b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79512" y="1340768"/>
            <a:ext cx="792088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prstClr val="black"/>
                </a:solidFill>
                <a:latin typeface="ＭＳ Ｐゴシック"/>
              </a:rPr>
              <a:t>【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要件</a:t>
            </a:r>
            <a:r>
              <a:rPr lang="en-US" altLang="ja-JP" b="1" dirty="0">
                <a:solidFill>
                  <a:prstClr val="black"/>
                </a:solidFill>
                <a:latin typeface="ＭＳ Ｐゴシック"/>
              </a:rPr>
              <a:t>2</a:t>
            </a:r>
            <a:r>
              <a:rPr lang="en-US" altLang="ja-JP" b="1" dirty="0" smtClean="0">
                <a:solidFill>
                  <a:prstClr val="black"/>
                </a:solidFill>
                <a:latin typeface="ＭＳ Ｐゴシック"/>
              </a:rPr>
              <a:t>】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以下の要件単位を修得</a:t>
            </a:r>
            <a:endParaRPr lang="en-US" altLang="ja-JP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131840" y="6289575"/>
            <a:ext cx="58326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</a:rPr>
              <a:t>（*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）必修</a:t>
            </a:r>
            <a:r>
              <a:rPr lang="en-US" altLang="ja-JP" sz="1600" b="1" dirty="0" smtClean="0">
                <a:solidFill>
                  <a:prstClr val="black"/>
                </a:solidFill>
              </a:rPr>
              <a:t>/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選択必修科目の詳細は学部便覧で確認</a:t>
            </a:r>
            <a:endParaRPr lang="ja-JP" altLang="en-US" sz="1600" b="1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8160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0767" y="1628800"/>
            <a:ext cx="8856984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800" b="1" dirty="0" smtClean="0">
                <a:latin typeface="+mj-ea"/>
                <a:ea typeface="+mj-ea"/>
              </a:rPr>
              <a:t>【</a:t>
            </a:r>
            <a:r>
              <a:rPr lang="ja-JP" altLang="en-US" sz="1800" b="1" dirty="0" smtClean="0">
                <a:latin typeface="+mj-ea"/>
                <a:ea typeface="+mj-ea"/>
              </a:rPr>
              <a:t>要件</a:t>
            </a:r>
            <a:r>
              <a:rPr lang="en-US" altLang="ja-JP" sz="1800" b="1" dirty="0">
                <a:latin typeface="+mj-ea"/>
                <a:ea typeface="+mj-ea"/>
              </a:rPr>
              <a:t>1</a:t>
            </a:r>
            <a:r>
              <a:rPr lang="en-US" altLang="ja-JP" sz="1800" b="1" dirty="0" smtClean="0">
                <a:latin typeface="+mj-ea"/>
                <a:ea typeface="+mj-ea"/>
              </a:rPr>
              <a:t>】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3</a:t>
            </a:r>
            <a:r>
              <a:rPr lang="ja-JP" altLang="en-US" sz="1800" b="1" dirty="0" smtClean="0">
                <a:latin typeface="+mj-ea"/>
                <a:ea typeface="+mj-ea"/>
              </a:rPr>
              <a:t>年次終了時点で卒業要件科目を</a:t>
            </a:r>
            <a:r>
              <a:rPr lang="en-US" altLang="ja-JP" sz="1800" b="1" dirty="0" smtClean="0">
                <a:latin typeface="+mj-ea"/>
                <a:ea typeface="+mj-ea"/>
              </a:rPr>
              <a:t>82</a:t>
            </a:r>
            <a:r>
              <a:rPr lang="ja-JP" altLang="en-US" sz="1800" b="1" dirty="0" smtClean="0">
                <a:latin typeface="+mj-ea"/>
                <a:ea typeface="+mj-ea"/>
              </a:rPr>
              <a:t>単位以上修得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ja-JP" sz="1800" b="1" dirty="0">
                <a:latin typeface="+mj-ea"/>
                <a:ea typeface="+mj-ea"/>
              </a:rPr>
              <a:t>【</a:t>
            </a:r>
            <a:r>
              <a:rPr lang="ja-JP" altLang="en-US" sz="1800" b="1" dirty="0" smtClean="0">
                <a:latin typeface="+mj-ea"/>
                <a:ea typeface="+mj-ea"/>
              </a:rPr>
              <a:t>要件</a:t>
            </a:r>
            <a:r>
              <a:rPr lang="en-US" altLang="ja-JP" sz="1800" b="1" dirty="0" smtClean="0">
                <a:latin typeface="+mj-ea"/>
                <a:ea typeface="+mj-ea"/>
              </a:rPr>
              <a:t>2】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3</a:t>
            </a:r>
            <a:r>
              <a:rPr lang="ja-JP" altLang="en-US" sz="1800" b="1" dirty="0" smtClean="0">
                <a:latin typeface="+mj-ea"/>
                <a:ea typeface="+mj-ea"/>
              </a:rPr>
              <a:t>年次終了時点で以下の科目を修得</a:t>
            </a:r>
            <a:endParaRPr lang="en-US" altLang="ja-JP" sz="1800" b="1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8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1800" dirty="0">
                <a:latin typeface="+mj-ea"/>
                <a:ea typeface="+mj-ea"/>
              </a:rPr>
              <a:t>　</a:t>
            </a:r>
            <a:endParaRPr lang="en-US" altLang="ja-JP" sz="18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+mj-ea"/>
                <a:ea typeface="+mj-ea"/>
              </a:rPr>
              <a:t>　　</a:t>
            </a:r>
            <a:endParaRPr lang="en-US" altLang="ja-JP" sz="1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800" b="1" dirty="0">
              <a:latin typeface="+mj-ea"/>
              <a:ea typeface="+mj-ea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79375"/>
              </p:ext>
            </p:extLst>
          </p:nvPr>
        </p:nvGraphicFramePr>
        <p:xfrm>
          <a:off x="899592" y="2420888"/>
          <a:ext cx="7848872" cy="2592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6831"/>
                <a:gridCol w="4892041"/>
              </a:tblGrid>
              <a:tr h="4193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学　　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学科が定める修得していなければいけない科目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72431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/>
                        <a:t>現象数理学科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　現象数理研究</a:t>
                      </a:r>
                      <a:r>
                        <a:rPr kumimoji="1" lang="en-US" altLang="ja-JP" sz="1600" dirty="0" smtClean="0"/>
                        <a:t>Ⅰ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年次春学期配当）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現象数理研究</a:t>
                      </a:r>
                      <a:r>
                        <a:rPr kumimoji="1" lang="en-US" altLang="ja-JP" sz="1600" dirty="0" smtClean="0"/>
                        <a:t>Ⅱ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年次秋学期配当）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72431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b="0" dirty="0" smtClean="0"/>
                        <a:t>先端メディアサイエンス</a:t>
                      </a:r>
                      <a:r>
                        <a:rPr kumimoji="1" lang="ja-JP" altLang="en-US" sz="1600" dirty="0" smtClean="0"/>
                        <a:t>学科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　先端メディア研究</a:t>
                      </a:r>
                      <a:r>
                        <a:rPr kumimoji="1" lang="en-US" altLang="ja-JP" sz="1600" dirty="0" smtClean="0"/>
                        <a:t>Ⅰ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年次春学期配当）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先端メディア研究</a:t>
                      </a:r>
                      <a:r>
                        <a:rPr kumimoji="1" lang="en-US" altLang="ja-JP" sz="1600" dirty="0" smtClean="0"/>
                        <a:t>Ⅱ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年次秋学期配当）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72431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/>
                        <a:t>ネットワークデザイン学科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　ネットワークデザイン研究</a:t>
                      </a:r>
                      <a:r>
                        <a:rPr kumimoji="1" lang="en-US" altLang="ja-JP" sz="1600" dirty="0" smtClean="0"/>
                        <a:t>Ⅰ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年次春学期配当）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　ネットワークデザイン研究</a:t>
                      </a:r>
                      <a:r>
                        <a:rPr kumimoji="1" lang="en-US" altLang="ja-JP" sz="1600" dirty="0" smtClean="0"/>
                        <a:t>Ⅱ</a:t>
                      </a:r>
                      <a:r>
                        <a:rPr kumimoji="1" lang="ja-JP" altLang="en-US" sz="1600" dirty="0" smtClean="0"/>
                        <a:t>（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年次秋学期配当）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4808" y="332656"/>
            <a:ext cx="8229600" cy="591344"/>
          </a:xfrm>
        </p:spPr>
        <p:txBody>
          <a:bodyPr>
            <a:normAutofit/>
          </a:bodyPr>
          <a:lstStyle/>
          <a:p>
            <a:r>
              <a:rPr lang="ja-JP" altLang="en-US" sz="2800" b="1" dirty="0" smtClean="0"/>
              <a:t>（</a:t>
            </a:r>
            <a:r>
              <a:rPr lang="en-US" altLang="ja-JP" sz="2800" b="1" dirty="0"/>
              <a:t>2</a:t>
            </a:r>
            <a:r>
              <a:rPr lang="ja-JP" altLang="en-US" sz="2800" b="1" dirty="0" smtClean="0"/>
              <a:t>）卒業見込要件　</a:t>
            </a:r>
            <a:r>
              <a:rPr lang="en-US" altLang="ja-JP" sz="2800" b="1" dirty="0" smtClean="0"/>
              <a:t>【</a:t>
            </a:r>
            <a:r>
              <a:rPr lang="ja-JP" altLang="en-US" sz="2800" b="1" dirty="0" smtClean="0"/>
              <a:t>３学科共通</a:t>
            </a:r>
            <a:r>
              <a:rPr lang="en-US" altLang="ja-JP" sz="2800" b="1" dirty="0" smtClean="0"/>
              <a:t>】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218186" y="5157192"/>
            <a:ext cx="8674294" cy="1600438"/>
          </a:xfrm>
          <a:prstGeom prst="rect">
            <a:avLst/>
          </a:prstGeom>
          <a:ln w="508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  <a:latin typeface="ＭＳ Ｐゴシック"/>
              </a:rPr>
              <a:t>【</a:t>
            </a:r>
            <a:r>
              <a:rPr lang="ja-JP" altLang="en-US" b="1" dirty="0" smtClean="0">
                <a:solidFill>
                  <a:srgbClr val="0000FF"/>
                </a:solidFill>
                <a:latin typeface="ＭＳ Ｐゴシック"/>
              </a:rPr>
              <a:t>重要①</a:t>
            </a:r>
            <a:r>
              <a:rPr lang="en-US" altLang="ja-JP" b="1" dirty="0" smtClean="0">
                <a:solidFill>
                  <a:srgbClr val="0000FF"/>
                </a:solidFill>
                <a:latin typeface="ＭＳ Ｐゴシック"/>
              </a:rPr>
              <a:t>】</a:t>
            </a:r>
            <a:r>
              <a:rPr lang="ja-JP" altLang="en-US" b="1" dirty="0" smtClean="0">
                <a:solidFill>
                  <a:srgbClr val="0000FF"/>
                </a:solidFill>
                <a:latin typeface="ＭＳ Ｐゴシック"/>
              </a:rPr>
              <a:t>卒業見込証明書の取得方法</a:t>
            </a:r>
            <a:endParaRPr lang="en-US" altLang="ja-JP" b="1" dirty="0" smtClean="0">
              <a:solidFill>
                <a:srgbClr val="0000FF"/>
              </a:solidFill>
              <a:latin typeface="ＭＳ Ｐゴシック"/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・ ４／６（木）から，３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F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事務室入口付近の「証明書自動発行機」で取得できます。</a:t>
            </a:r>
            <a:endParaRPr lang="en-US" altLang="ja-JP" sz="1600" b="1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・</a:t>
            </a:r>
            <a:r>
              <a:rPr lang="ja-JP" altLang="en-US" sz="1600" b="1" dirty="0">
                <a:solidFill>
                  <a:prstClr val="black"/>
                </a:solidFill>
                <a:latin typeface="ＭＳ Ｐゴシック"/>
              </a:rPr>
              <a:t> 「証明書自動発行機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」の稼働時間は以下のとおりです。</a:t>
            </a:r>
            <a:endParaRPr lang="en-US" altLang="ja-JP" sz="1600" b="1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　　　月</a:t>
            </a:r>
            <a:r>
              <a:rPr lang="ja-JP" altLang="en-US" sz="1600" b="1" dirty="0">
                <a:solidFill>
                  <a:prstClr val="black"/>
                </a:solidFill>
                <a:latin typeface="ＭＳ Ｐゴシック"/>
              </a:rPr>
              <a:t>～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金曜日</a:t>
            </a:r>
            <a:r>
              <a:rPr lang="ja-JP" altLang="en-US" sz="16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9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：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00</a:t>
            </a:r>
            <a:r>
              <a:rPr lang="ja-JP" altLang="en-US" sz="1600" b="1" dirty="0">
                <a:solidFill>
                  <a:prstClr val="black"/>
                </a:solidFill>
                <a:latin typeface="ＭＳ Ｐゴシック"/>
              </a:rPr>
              <a:t>～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19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：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30</a:t>
            </a:r>
            <a:endParaRPr lang="en-US" altLang="ja-JP" sz="1600" b="1" dirty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　　　土曜日　　　　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9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：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00</a:t>
            </a:r>
            <a:r>
              <a:rPr lang="ja-JP" altLang="en-US" sz="1600" b="1" dirty="0">
                <a:solidFill>
                  <a:prstClr val="black"/>
                </a:solidFill>
                <a:latin typeface="ＭＳ Ｐゴシック"/>
              </a:rPr>
              <a:t>～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14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：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00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　　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【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日曜</a:t>
            </a:r>
            <a:r>
              <a:rPr lang="ja-JP" altLang="en-US" sz="1600" b="1" dirty="0">
                <a:solidFill>
                  <a:prstClr val="black"/>
                </a:solidFill>
                <a:latin typeface="ＭＳ Ｐゴシック"/>
              </a:rPr>
              <a:t>・祝日は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Ｐゴシック"/>
              </a:rPr>
              <a:t>稼動しません</a:t>
            </a:r>
            <a:r>
              <a:rPr lang="en-US" altLang="ja-JP" sz="1600" b="1" dirty="0" smtClean="0">
                <a:solidFill>
                  <a:prstClr val="black"/>
                </a:solidFill>
                <a:latin typeface="ＭＳ Ｐゴシック"/>
              </a:rPr>
              <a:t>】</a:t>
            </a:r>
          </a:p>
          <a:p>
            <a:endParaRPr lang="en-US" altLang="ja-JP" sz="16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899020"/>
            <a:ext cx="8856984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</a:rPr>
              <a:t>以下</a:t>
            </a:r>
            <a:r>
              <a:rPr lang="ja-JP" altLang="en-US" dirty="0">
                <a:solidFill>
                  <a:prstClr val="black"/>
                </a:solidFill>
              </a:rPr>
              <a:t>の要件を満たす学生は，就職活動や大学院進学等に必要な</a:t>
            </a:r>
            <a:r>
              <a:rPr lang="en-US" altLang="ja-JP" dirty="0">
                <a:solidFill>
                  <a:prstClr val="black"/>
                </a:solidFill>
              </a:rPr>
              <a:t>【</a:t>
            </a:r>
            <a:r>
              <a:rPr lang="ja-JP" altLang="en-US" dirty="0">
                <a:solidFill>
                  <a:prstClr val="black"/>
                </a:solidFill>
              </a:rPr>
              <a:t>卒業見込証明書</a:t>
            </a:r>
            <a:r>
              <a:rPr lang="en-US" altLang="ja-JP" dirty="0">
                <a:solidFill>
                  <a:prstClr val="black"/>
                </a:solidFill>
              </a:rPr>
              <a:t>】</a:t>
            </a:r>
            <a:r>
              <a:rPr lang="ja-JP" altLang="en-US" dirty="0">
                <a:solidFill>
                  <a:prstClr val="black"/>
                </a:solidFill>
              </a:rPr>
              <a:t>を取得できます</a:t>
            </a:r>
            <a:r>
              <a:rPr lang="ja-JP" altLang="en-US" dirty="0" smtClean="0">
                <a:solidFill>
                  <a:prstClr val="black"/>
                </a:solidFill>
              </a:rPr>
              <a:t>。</a:t>
            </a:r>
            <a:endParaRPr lang="en-US" altLang="ja-JP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1886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1371" y="945095"/>
            <a:ext cx="7797013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b="1" dirty="0" smtClean="0">
                <a:latin typeface="+mj-ea"/>
                <a:ea typeface="+mj-ea"/>
              </a:rPr>
              <a:t>①４年次履修上限単位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800" b="1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8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1400" b="1" dirty="0" smtClean="0">
                <a:latin typeface="+mj-ea"/>
                <a:ea typeface="+mj-ea"/>
              </a:rPr>
              <a:t>　　　　上限単位数を超えて履修することはできません。詳細は学部便覧で確認してください。</a:t>
            </a:r>
            <a:endParaRPr lang="en-US" altLang="ja-JP" sz="1400" b="1" dirty="0" smtClean="0">
              <a:latin typeface="+mj-ea"/>
              <a:ea typeface="+mj-ea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92450"/>
              </p:ext>
            </p:extLst>
          </p:nvPr>
        </p:nvGraphicFramePr>
        <p:xfrm>
          <a:off x="611560" y="1268760"/>
          <a:ext cx="672041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082"/>
                <a:gridCol w="1344082"/>
                <a:gridCol w="1344082"/>
                <a:gridCol w="1344082"/>
                <a:gridCol w="13440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年次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r>
                        <a:rPr kumimoji="1" lang="ja-JP" altLang="en-US" sz="1600" dirty="0" smtClean="0"/>
                        <a:t>年次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年次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年次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r>
                        <a:rPr kumimoji="1" lang="ja-JP" altLang="en-US" sz="1600" dirty="0" smtClean="0"/>
                        <a:t>年次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年次履修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上限単位数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46</a:t>
                      </a:r>
                      <a:endParaRPr kumimoji="1" lang="ja-JP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49</a:t>
                      </a:r>
                      <a:endParaRPr kumimoji="1" lang="ja-JP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46</a:t>
                      </a:r>
                      <a:endParaRPr kumimoji="1" lang="ja-JP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/>
                        <a:t>42</a:t>
                      </a:r>
                      <a:endParaRPr kumimoji="1" lang="ja-JP" altLang="en-US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角丸四角形 1"/>
          <p:cNvSpPr/>
          <p:nvPr/>
        </p:nvSpPr>
        <p:spPr>
          <a:xfrm>
            <a:off x="6156176" y="1268760"/>
            <a:ext cx="1080120" cy="93610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4808" y="332656"/>
            <a:ext cx="8229600" cy="591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solidFill>
                  <a:srgbClr val="464646"/>
                </a:solidFill>
              </a:rPr>
              <a:t>（</a:t>
            </a:r>
            <a:r>
              <a:rPr lang="en-US" altLang="ja-JP" sz="2800" b="1" dirty="0" smtClean="0">
                <a:solidFill>
                  <a:srgbClr val="464646"/>
                </a:solidFill>
              </a:rPr>
              <a:t>3</a:t>
            </a:r>
            <a:r>
              <a:rPr lang="ja-JP" altLang="en-US" sz="2800" b="1" dirty="0" smtClean="0">
                <a:solidFill>
                  <a:srgbClr val="464646"/>
                </a:solidFill>
              </a:rPr>
              <a:t>）履修登録について　</a:t>
            </a:r>
            <a:r>
              <a:rPr lang="en-US" altLang="ja-JP" sz="2800" b="1" dirty="0" smtClean="0">
                <a:solidFill>
                  <a:srgbClr val="464646"/>
                </a:solidFill>
              </a:rPr>
              <a:t>【</a:t>
            </a:r>
            <a:r>
              <a:rPr lang="ja-JP" altLang="en-US" sz="2800" b="1" dirty="0" smtClean="0">
                <a:solidFill>
                  <a:srgbClr val="464646"/>
                </a:solidFill>
              </a:rPr>
              <a:t>３学科共通</a:t>
            </a:r>
            <a:r>
              <a:rPr lang="en-US" altLang="ja-JP" sz="2800" b="1" dirty="0" smtClean="0">
                <a:solidFill>
                  <a:srgbClr val="464646"/>
                </a:solidFill>
              </a:rPr>
              <a:t>】</a:t>
            </a:r>
            <a:endParaRPr lang="ja-JP" altLang="en-US" sz="2800" dirty="0">
              <a:solidFill>
                <a:srgbClr val="464646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231371" y="2780928"/>
            <a:ext cx="866110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2DA2BF"/>
              </a:buClr>
              <a:buFont typeface="Arial" pitchFamily="34" charset="0"/>
              <a:buNone/>
            </a:pPr>
            <a:r>
              <a:rPr lang="ja-JP" altLang="en-US" sz="1800" b="1" dirty="0" smtClean="0">
                <a:solidFill>
                  <a:prstClr val="black"/>
                </a:solidFill>
                <a:latin typeface="ＭＳ Ｐゴシック"/>
              </a:rPr>
              <a:t>②事前登録科目</a:t>
            </a:r>
            <a:endParaRPr lang="en-US" altLang="ja-JP" sz="1800" b="1" dirty="0" smtClean="0">
              <a:solidFill>
                <a:prstClr val="black"/>
              </a:solidFill>
              <a:latin typeface="ＭＳ Ｐゴシック"/>
            </a:endParaRPr>
          </a:p>
          <a:p>
            <a:pPr marL="0" indent="0">
              <a:buClr>
                <a:srgbClr val="2DA2BF"/>
              </a:buClr>
              <a:buFont typeface="Arial" pitchFamily="34" charset="0"/>
              <a:buNone/>
            </a:pP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　　以下の科目は</a:t>
            </a:r>
            <a:r>
              <a:rPr lang="ja-JP" altLang="ja-JP" sz="1800" dirty="0">
                <a:solidFill>
                  <a:prstClr val="black"/>
                </a:solidFill>
              </a:rPr>
              <a:t>事前に中野教務事務室で登録</a:t>
            </a:r>
            <a:r>
              <a:rPr lang="ja-JP" altLang="ja-JP" sz="1800" dirty="0" smtClean="0">
                <a:solidFill>
                  <a:prstClr val="black"/>
                </a:solidFill>
              </a:rPr>
              <a:t>します</a:t>
            </a: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。皆さんが履修登録する必要はありませんが，履修登録期間に</a:t>
            </a:r>
            <a:r>
              <a:rPr lang="en-US" altLang="ja-JP" sz="1800" dirty="0" smtClean="0">
                <a:solidFill>
                  <a:prstClr val="black"/>
                </a:solidFill>
                <a:latin typeface="ＭＳ Ｐゴシック"/>
              </a:rPr>
              <a:t>WEB</a:t>
            </a: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履修システム上で登録されている事を確認してください。</a:t>
            </a:r>
            <a:endParaRPr lang="en-US" altLang="ja-JP" sz="1800" dirty="0" smtClean="0">
              <a:solidFill>
                <a:prstClr val="black"/>
              </a:solidFill>
              <a:latin typeface="ＭＳ Ｐゴシック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6948"/>
              </p:ext>
            </p:extLst>
          </p:nvPr>
        </p:nvGraphicFramePr>
        <p:xfrm>
          <a:off x="637489" y="3861047"/>
          <a:ext cx="8110976" cy="2808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347"/>
                <a:gridCol w="5235629"/>
              </a:tblGrid>
              <a:tr h="4542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学　　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事前登録科目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  <a:tr h="78467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/>
                        <a:t>現象数理学科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　現象数理研究 </a:t>
                      </a: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</a:rPr>
                        <a:t>Ⅲ</a:t>
                      </a: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（春学期配当：４単位）</a:t>
                      </a:r>
                      <a:endParaRPr kumimoji="1" lang="en-US" altLang="ja-JP" sz="1600" b="1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　現象数理研究 </a:t>
                      </a: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</a:rPr>
                        <a:t>Ⅳ</a:t>
                      </a: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（秋学期配当：４単位）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78467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b="0" dirty="0" smtClean="0"/>
                        <a:t>先端メディアサイエンス</a:t>
                      </a:r>
                      <a:r>
                        <a:rPr kumimoji="1" lang="ja-JP" altLang="en-US" sz="1600" dirty="0" smtClean="0"/>
                        <a:t>学科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　先端メディア研究</a:t>
                      </a: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</a:rPr>
                        <a:t>Ⅲ</a:t>
                      </a: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（春学期配当：４単位）</a:t>
                      </a:r>
                      <a:endParaRPr kumimoji="1" lang="en-US" altLang="ja-JP" sz="1600" b="1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　先端メディア研究</a:t>
                      </a: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</a:rPr>
                        <a:t>Ⅳ</a:t>
                      </a: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（秋学期配当：４単位）</a:t>
                      </a:r>
                      <a:endParaRPr kumimoji="1" lang="ja-JP" altLang="en-US" sz="16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78467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/>
                        <a:t>ネットワークデザイン学科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　ネットワークデザイン研究</a:t>
                      </a: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</a:rPr>
                        <a:t>Ⅲ</a:t>
                      </a: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（春学期配当：４単位）</a:t>
                      </a:r>
                      <a:endParaRPr kumimoji="1" lang="en-US" altLang="ja-JP" sz="1600" b="1" dirty="0" smtClean="0">
                        <a:solidFill>
                          <a:srgbClr val="0000FF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　ネットワークデザイン研究</a:t>
                      </a:r>
                      <a:r>
                        <a:rPr kumimoji="1" lang="en-US" altLang="ja-JP" sz="1600" b="1" dirty="0" smtClean="0">
                          <a:solidFill>
                            <a:srgbClr val="0000FF"/>
                          </a:solidFill>
                        </a:rPr>
                        <a:t>Ⅳ</a:t>
                      </a:r>
                      <a:r>
                        <a:rPr kumimoji="1" lang="ja-JP" altLang="en-US" sz="1600" b="1" dirty="0" smtClean="0">
                          <a:solidFill>
                            <a:srgbClr val="0000FF"/>
                          </a:solidFill>
                        </a:rPr>
                        <a:t>（秋学期配当：４単位）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3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1371" y="404664"/>
            <a:ext cx="8733117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b="1" dirty="0" smtClean="0">
                <a:latin typeface="+mj-ea"/>
                <a:ea typeface="+mj-ea"/>
              </a:rPr>
              <a:t>③履修登録方法，履修登録期間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【</a:t>
            </a:r>
            <a:r>
              <a:rPr lang="ja-JP" altLang="en-US" sz="1800" b="1" dirty="0" smtClean="0">
                <a:latin typeface="+mj-ea"/>
                <a:ea typeface="+mj-ea"/>
              </a:rPr>
              <a:t>登録方法</a:t>
            </a:r>
            <a:r>
              <a:rPr lang="en-US" altLang="ja-JP" sz="1800" b="1" dirty="0" smtClean="0">
                <a:latin typeface="+mj-ea"/>
                <a:ea typeface="+mj-ea"/>
              </a:rPr>
              <a:t>】</a:t>
            </a:r>
          </a:p>
          <a:p>
            <a:pPr marL="0" indent="0">
              <a:buNone/>
            </a:pPr>
            <a:r>
              <a:rPr lang="ja-JP" altLang="en-US" sz="1800" b="1" dirty="0">
                <a:latin typeface="+mj-ea"/>
                <a:ea typeface="+mj-ea"/>
              </a:rPr>
              <a:t>　</a:t>
            </a:r>
            <a:r>
              <a:rPr lang="ja-JP" altLang="en-US" sz="1800" b="1" dirty="0" smtClean="0">
                <a:latin typeface="+mj-ea"/>
                <a:ea typeface="+mj-ea"/>
              </a:rPr>
              <a:t>　　</a:t>
            </a:r>
            <a:r>
              <a:rPr lang="en-US" altLang="ja-JP" sz="1800" dirty="0" smtClean="0">
                <a:latin typeface="+mj-ea"/>
                <a:ea typeface="+mj-ea"/>
              </a:rPr>
              <a:t>WEB</a:t>
            </a:r>
            <a:r>
              <a:rPr lang="ja-JP" altLang="en-US" sz="1800" dirty="0" smtClean="0">
                <a:latin typeface="+mj-ea"/>
                <a:ea typeface="+mj-ea"/>
              </a:rPr>
              <a:t>履修登録システム</a:t>
            </a:r>
            <a:endParaRPr lang="en-US" altLang="ja-JP" sz="18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1800" b="1" dirty="0">
                <a:latin typeface="+mj-ea"/>
                <a:ea typeface="+mj-ea"/>
              </a:rPr>
              <a:t>　</a:t>
            </a:r>
            <a:r>
              <a:rPr lang="en-US" altLang="ja-JP" sz="1800" b="1" dirty="0" smtClean="0">
                <a:latin typeface="+mj-ea"/>
                <a:ea typeface="+mj-ea"/>
              </a:rPr>
              <a:t>【</a:t>
            </a:r>
            <a:r>
              <a:rPr lang="ja-JP" altLang="en-US" sz="1800" b="1" dirty="0" smtClean="0">
                <a:latin typeface="+mj-ea"/>
                <a:ea typeface="+mj-ea"/>
              </a:rPr>
              <a:t>登録期間</a:t>
            </a:r>
            <a:r>
              <a:rPr lang="en-US" altLang="ja-JP" sz="1800" b="1" dirty="0" smtClean="0">
                <a:latin typeface="+mj-ea"/>
                <a:ea typeface="+mj-ea"/>
              </a:rPr>
              <a:t>】</a:t>
            </a:r>
            <a:r>
              <a:rPr lang="ja-JP" altLang="en-US" sz="1800" b="1" dirty="0" smtClean="0">
                <a:latin typeface="+mj-ea"/>
                <a:ea typeface="+mj-ea"/>
              </a:rPr>
              <a:t>　</a:t>
            </a:r>
            <a:endParaRPr lang="en-US" altLang="ja-JP" sz="18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1800" b="1" dirty="0">
                <a:latin typeface="+mj-ea"/>
                <a:ea typeface="+mj-ea"/>
              </a:rPr>
              <a:t>　</a:t>
            </a:r>
            <a:r>
              <a:rPr lang="ja-JP" altLang="en-US" sz="1800" b="1" dirty="0" smtClean="0">
                <a:latin typeface="+mj-ea"/>
                <a:ea typeface="+mj-ea"/>
              </a:rPr>
              <a:t>　  </a:t>
            </a:r>
            <a:r>
              <a:rPr lang="ja-JP" altLang="en-US" sz="1800" dirty="0" smtClean="0">
                <a:latin typeface="+mj-ea"/>
                <a:ea typeface="+mj-ea"/>
              </a:rPr>
              <a:t>本登録　　</a:t>
            </a:r>
            <a:r>
              <a:rPr lang="ja-JP" altLang="ja-JP" sz="1800" dirty="0" smtClean="0"/>
              <a:t>４月</a:t>
            </a:r>
            <a:r>
              <a:rPr lang="ja-JP" altLang="en-US" sz="1800" dirty="0" smtClean="0"/>
              <a:t>７</a:t>
            </a:r>
            <a:r>
              <a:rPr lang="ja-JP" altLang="ja-JP" sz="1800" dirty="0" smtClean="0"/>
              <a:t>日（</a:t>
            </a:r>
            <a:r>
              <a:rPr lang="ja-JP" altLang="en-US" sz="1800" dirty="0" smtClean="0"/>
              <a:t>金</a:t>
            </a:r>
            <a:r>
              <a:rPr lang="ja-JP" altLang="ja-JP" sz="1800" dirty="0" smtClean="0"/>
              <a:t>） </a:t>
            </a:r>
            <a:r>
              <a:rPr lang="ja-JP" altLang="ja-JP" sz="1800" dirty="0"/>
              <a:t>午前１１：００ </a:t>
            </a:r>
            <a:r>
              <a:rPr lang="en-US" altLang="ja-JP" sz="1800" dirty="0" smtClean="0"/>
              <a:t> </a:t>
            </a:r>
            <a:r>
              <a:rPr lang="ja-JP" altLang="ja-JP" sz="1800" dirty="0" smtClean="0"/>
              <a:t>～</a:t>
            </a:r>
            <a:r>
              <a:rPr lang="en-US" altLang="ja-JP" sz="1800" dirty="0" smtClean="0"/>
              <a:t> </a:t>
            </a:r>
            <a:r>
              <a:rPr lang="ja-JP" altLang="ja-JP" sz="1800" dirty="0" smtClean="0"/>
              <a:t> </a:t>
            </a:r>
            <a:r>
              <a:rPr lang="ja-JP" altLang="ja-JP" sz="1800" dirty="0"/>
              <a:t>４月</a:t>
            </a:r>
            <a:r>
              <a:rPr lang="ja-JP" altLang="ja-JP" sz="1800" dirty="0" smtClean="0"/>
              <a:t>１</a:t>
            </a:r>
            <a:r>
              <a:rPr lang="ja-JP" altLang="en-US" sz="1800" dirty="0" smtClean="0"/>
              <a:t>１</a:t>
            </a:r>
            <a:r>
              <a:rPr lang="ja-JP" altLang="ja-JP" sz="1800" dirty="0" smtClean="0"/>
              <a:t>日（</a:t>
            </a:r>
            <a:r>
              <a:rPr lang="ja-JP" altLang="en-US" sz="1800" dirty="0" smtClean="0"/>
              <a:t>火</a:t>
            </a:r>
            <a:r>
              <a:rPr lang="ja-JP" altLang="ja-JP" sz="1800" dirty="0" smtClean="0"/>
              <a:t>） </a:t>
            </a:r>
            <a:r>
              <a:rPr lang="ja-JP" altLang="ja-JP" sz="1800" dirty="0"/>
              <a:t>午前</a:t>
            </a:r>
            <a:r>
              <a:rPr lang="ja-JP" altLang="ja-JP" sz="1800" dirty="0" smtClean="0"/>
              <a:t>９：００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>
                <a:latin typeface="+mj-ea"/>
                <a:ea typeface="+mj-ea"/>
              </a:rPr>
              <a:t>　</a:t>
            </a:r>
            <a:r>
              <a:rPr lang="ja-JP" altLang="en-US" sz="1800" dirty="0" smtClean="0">
                <a:latin typeface="+mj-ea"/>
                <a:ea typeface="+mj-ea"/>
              </a:rPr>
              <a:t>　登録修正</a:t>
            </a:r>
            <a:r>
              <a:rPr lang="ja-JP" altLang="en-US" sz="1800" dirty="0">
                <a:latin typeface="+mj-ea"/>
                <a:ea typeface="+mj-ea"/>
              </a:rPr>
              <a:t>　 </a:t>
            </a:r>
            <a:r>
              <a:rPr lang="ja-JP" altLang="en-US" sz="1800" dirty="0" smtClean="0">
                <a:latin typeface="+mj-ea"/>
                <a:ea typeface="+mj-ea"/>
              </a:rPr>
              <a:t>４月１４日（金）午後１２：３０ ～ ４月１７日（月）午後５：００</a:t>
            </a:r>
            <a:endParaRPr lang="en-US" altLang="ja-JP" sz="1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sz="1800" b="1" dirty="0" smtClean="0">
                <a:solidFill>
                  <a:srgbClr val="0000FF"/>
                </a:solidFill>
                <a:latin typeface="+mj-ea"/>
              </a:rPr>
              <a:t>詳細は，「</a:t>
            </a:r>
            <a:r>
              <a:rPr lang="en-US" altLang="ja-JP" sz="1800" b="1" dirty="0" err="1">
                <a:solidFill>
                  <a:srgbClr val="0000FF"/>
                </a:solidFill>
                <a:latin typeface="+mj-ea"/>
              </a:rPr>
              <a:t>Oh-o!Meiji</a:t>
            </a:r>
            <a:r>
              <a:rPr lang="ja-JP" altLang="en-US" sz="1800" b="1" dirty="0">
                <a:solidFill>
                  <a:srgbClr val="0000FF"/>
                </a:solidFill>
                <a:latin typeface="+mj-ea"/>
              </a:rPr>
              <a:t>ポータル」</a:t>
            </a:r>
            <a:r>
              <a:rPr lang="ja-JP" altLang="en-US" sz="1800" b="1" dirty="0" smtClean="0">
                <a:solidFill>
                  <a:srgbClr val="0000FF"/>
                </a:solidFill>
                <a:latin typeface="+mj-ea"/>
              </a:rPr>
              <a:t>に配信する</a:t>
            </a:r>
            <a:r>
              <a:rPr lang="en-US" altLang="ja-JP" sz="1800" b="1" dirty="0" smtClean="0">
                <a:solidFill>
                  <a:srgbClr val="0000FF"/>
                </a:solidFill>
                <a:latin typeface="+mj-ea"/>
              </a:rPr>
              <a:t>【</a:t>
            </a:r>
            <a:r>
              <a:rPr lang="ja-JP" altLang="en-US" sz="1800" b="1" dirty="0" smtClean="0">
                <a:solidFill>
                  <a:srgbClr val="0000FF"/>
                </a:solidFill>
                <a:latin typeface="+mj-ea"/>
              </a:rPr>
              <a:t>履修登録要領</a:t>
            </a:r>
            <a:r>
              <a:rPr lang="en-US" altLang="ja-JP" sz="1800" b="1" dirty="0" smtClean="0">
                <a:solidFill>
                  <a:srgbClr val="0000FF"/>
                </a:solidFill>
                <a:latin typeface="+mj-ea"/>
              </a:rPr>
              <a:t>】</a:t>
            </a:r>
            <a:r>
              <a:rPr lang="ja-JP" altLang="en-US" sz="1800" b="1" dirty="0" smtClean="0">
                <a:solidFill>
                  <a:srgbClr val="0000FF"/>
                </a:solidFill>
                <a:latin typeface="+mj-ea"/>
              </a:rPr>
              <a:t>で確認して</a:t>
            </a:r>
            <a:r>
              <a:rPr lang="ja-JP" altLang="en-US" sz="1800" b="1" smtClean="0">
                <a:solidFill>
                  <a:srgbClr val="0000FF"/>
                </a:solidFill>
                <a:latin typeface="+mj-ea"/>
              </a:rPr>
              <a:t>ください。</a:t>
            </a:r>
            <a:endParaRPr lang="en-US" altLang="ja-JP" sz="1800" b="1" dirty="0" smtClean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7504" y="4077072"/>
            <a:ext cx="8836070" cy="2554545"/>
          </a:xfrm>
          <a:prstGeom prst="rect">
            <a:avLst/>
          </a:prstGeom>
          <a:ln w="508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rgbClr val="0000FF"/>
                </a:solidFill>
                <a:latin typeface="ＭＳ Ｐゴシック"/>
              </a:rPr>
              <a:t>【</a:t>
            </a:r>
            <a:r>
              <a:rPr lang="ja-JP" altLang="en-US" sz="2400" b="1" dirty="0" smtClean="0">
                <a:solidFill>
                  <a:srgbClr val="0000FF"/>
                </a:solidFill>
                <a:latin typeface="ＭＳ Ｐゴシック"/>
              </a:rPr>
              <a:t>重要②</a:t>
            </a:r>
            <a:r>
              <a:rPr lang="en-US" altLang="ja-JP" sz="2400" b="1" dirty="0" smtClean="0">
                <a:solidFill>
                  <a:srgbClr val="0000FF"/>
                </a:solidFill>
                <a:latin typeface="ＭＳ Ｐゴシック"/>
              </a:rPr>
              <a:t>】</a:t>
            </a:r>
            <a:r>
              <a:rPr lang="ja-JP" altLang="en-US" sz="2400" b="1" dirty="0">
                <a:solidFill>
                  <a:srgbClr val="0000FF"/>
                </a:solidFill>
                <a:latin typeface="ＭＳ Ｐゴシック"/>
              </a:rPr>
              <a:t>履修</a:t>
            </a:r>
            <a:r>
              <a:rPr lang="ja-JP" altLang="en-US" sz="2400" b="1" dirty="0" smtClean="0">
                <a:solidFill>
                  <a:srgbClr val="0000FF"/>
                </a:solidFill>
                <a:latin typeface="ＭＳ Ｐゴシック"/>
              </a:rPr>
              <a:t>登録</a:t>
            </a:r>
            <a:r>
              <a:rPr lang="ja-JP" altLang="en-US" sz="2400" b="1" dirty="0">
                <a:solidFill>
                  <a:srgbClr val="0000FF"/>
                </a:solidFill>
                <a:latin typeface="ＭＳ Ｐゴシック"/>
              </a:rPr>
              <a:t>に</a:t>
            </a:r>
            <a:r>
              <a:rPr lang="ja-JP" altLang="en-US" sz="2400" b="1" dirty="0" smtClean="0">
                <a:solidFill>
                  <a:srgbClr val="0000FF"/>
                </a:solidFill>
                <a:latin typeface="ＭＳ Ｐゴシック"/>
              </a:rPr>
              <a:t>ついて</a:t>
            </a:r>
            <a:endParaRPr lang="en-US" altLang="ja-JP" sz="2400" b="1" dirty="0" smtClean="0">
              <a:solidFill>
                <a:srgbClr val="0000FF"/>
              </a:solidFill>
              <a:latin typeface="ＭＳ Ｐゴシック"/>
            </a:endParaRPr>
          </a:p>
          <a:p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「本登録」期間 　　⇒ </a:t>
            </a:r>
            <a:r>
              <a:rPr lang="en-US" altLang="ja-JP" b="1" dirty="0" smtClean="0">
                <a:solidFill>
                  <a:prstClr val="black"/>
                </a:solidFill>
                <a:latin typeface="ＭＳ Ｐゴシック"/>
              </a:rPr>
              <a:t>4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年次に</a:t>
            </a:r>
            <a:r>
              <a:rPr lang="ja-JP" altLang="en-US" b="1" dirty="0">
                <a:solidFill>
                  <a:prstClr val="black"/>
                </a:solidFill>
                <a:latin typeface="ＭＳ Ｐゴシック"/>
              </a:rPr>
              <a:t>履修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を計画している</a:t>
            </a:r>
            <a:r>
              <a:rPr lang="ja-JP" altLang="en-US" b="1" u="sng" dirty="0" smtClean="0">
                <a:solidFill>
                  <a:srgbClr val="FF0000"/>
                </a:solidFill>
                <a:latin typeface="ＭＳ Ｐゴシック"/>
              </a:rPr>
              <a:t>全ての科目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を</a:t>
            </a:r>
            <a:r>
              <a:rPr lang="ja-JP" altLang="en-US" b="1" u="sng" dirty="0" smtClean="0">
                <a:solidFill>
                  <a:srgbClr val="FF0000"/>
                </a:solidFill>
                <a:latin typeface="ＭＳ Ｐゴシック"/>
              </a:rPr>
              <a:t>必ず</a:t>
            </a:r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登録してください。</a:t>
            </a:r>
            <a:endParaRPr lang="en-US" altLang="ja-JP" b="1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b="1" dirty="0" smtClean="0">
                <a:solidFill>
                  <a:prstClr val="black"/>
                </a:solidFill>
                <a:latin typeface="ＭＳ Ｐゴシック"/>
              </a:rPr>
              <a:t>「登録修正」期間　⇒ 本登録した科目の変更がある場合は修正を行ってください。</a:t>
            </a:r>
            <a:endParaRPr lang="en-US" altLang="ja-JP" b="1" dirty="0" smtClean="0">
              <a:solidFill>
                <a:prstClr val="black"/>
              </a:solidFill>
              <a:latin typeface="ＭＳ Ｐゴシック"/>
            </a:endParaRPr>
          </a:p>
          <a:p>
            <a:endParaRPr lang="en-US" altLang="ja-JP" sz="1600" b="1" dirty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2000" b="1" dirty="0" smtClean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2800" b="1" dirty="0">
                <a:solidFill>
                  <a:srgbClr val="FF0000"/>
                </a:solidFill>
                <a:latin typeface="ＭＳ Ｐゴシック"/>
              </a:rPr>
              <a:t>卒業要件</a:t>
            </a:r>
            <a:r>
              <a:rPr lang="ja-JP" altLang="en-US" sz="2800" b="1" dirty="0" smtClean="0">
                <a:solidFill>
                  <a:srgbClr val="FF0000"/>
                </a:solidFill>
                <a:latin typeface="ＭＳ Ｐゴシック"/>
              </a:rPr>
              <a:t>に関わる科目の履修登録漏れがあった場合，卒業不可となりますので，注意して履修登録を行うよう心掛けてください。</a:t>
            </a:r>
            <a:r>
              <a:rPr lang="en-US" altLang="ja-JP" dirty="0" smtClean="0">
                <a:solidFill>
                  <a:prstClr val="black"/>
                </a:solidFill>
                <a:latin typeface="ＭＳ Ｐゴシック"/>
              </a:rPr>
              <a:t> </a:t>
            </a:r>
            <a:endParaRPr lang="en-US" altLang="ja-JP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5473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95536" y="908720"/>
            <a:ext cx="6480720" cy="36004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1800" b="1" dirty="0" smtClean="0">
                <a:latin typeface="+mj-ea"/>
                <a:ea typeface="+mj-ea"/>
              </a:rPr>
              <a:t>2018</a:t>
            </a:r>
            <a:r>
              <a:rPr kumimoji="1" lang="ja-JP" altLang="en-US" sz="1800" b="1" dirty="0" smtClean="0">
                <a:latin typeface="+mj-ea"/>
                <a:ea typeface="+mj-ea"/>
              </a:rPr>
              <a:t>年</a:t>
            </a:r>
            <a:r>
              <a:rPr kumimoji="1" lang="en-US" altLang="ja-JP" sz="1800" b="1" dirty="0" smtClean="0">
                <a:latin typeface="+mj-ea"/>
                <a:ea typeface="+mj-ea"/>
              </a:rPr>
              <a:t>3</a:t>
            </a:r>
            <a:r>
              <a:rPr kumimoji="1" lang="ja-JP" altLang="en-US" sz="1800" b="1" dirty="0" smtClean="0">
                <a:latin typeface="+mj-ea"/>
                <a:ea typeface="+mj-ea"/>
              </a:rPr>
              <a:t>月</a:t>
            </a:r>
            <a:r>
              <a:rPr kumimoji="1" lang="en-US" altLang="ja-JP" sz="1800" b="1" dirty="0" smtClean="0">
                <a:latin typeface="+mj-ea"/>
                <a:ea typeface="+mj-ea"/>
              </a:rPr>
              <a:t>26</a:t>
            </a:r>
            <a:r>
              <a:rPr kumimoji="1" lang="ja-JP" altLang="en-US" sz="1800" b="1" dirty="0" smtClean="0">
                <a:latin typeface="+mj-ea"/>
                <a:ea typeface="+mj-ea"/>
              </a:rPr>
              <a:t>日（月）　</a:t>
            </a:r>
            <a:r>
              <a:rPr lang="ja-JP" altLang="en-US" sz="1800" b="1" dirty="0" smtClean="0">
                <a:latin typeface="+mj-ea"/>
                <a:ea typeface="+mj-ea"/>
              </a:rPr>
              <a:t>卒業式および学位記授与式</a:t>
            </a:r>
            <a:endParaRPr kumimoji="1" lang="ja-JP" altLang="en-US" sz="1800" b="1" dirty="0">
              <a:latin typeface="+mj-ea"/>
              <a:ea typeface="+mj-ea"/>
            </a:endParaRPr>
          </a:p>
        </p:txBody>
      </p:sp>
      <p:sp>
        <p:nvSpPr>
          <p:cNvPr id="8" name="上矢印 7"/>
          <p:cNvSpPr/>
          <p:nvPr/>
        </p:nvSpPr>
        <p:spPr>
          <a:xfrm>
            <a:off x="1187624" y="1340768"/>
            <a:ext cx="360040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4808" y="332656"/>
            <a:ext cx="9021688" cy="591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solidFill>
                  <a:srgbClr val="464646"/>
                </a:solidFill>
              </a:rPr>
              <a:t>（</a:t>
            </a:r>
            <a:r>
              <a:rPr lang="en-US" altLang="ja-JP" sz="2800" b="1" dirty="0">
                <a:solidFill>
                  <a:srgbClr val="464646"/>
                </a:solidFill>
              </a:rPr>
              <a:t>4</a:t>
            </a:r>
            <a:r>
              <a:rPr lang="ja-JP" altLang="en-US" sz="2800" b="1" dirty="0" smtClean="0">
                <a:solidFill>
                  <a:srgbClr val="464646"/>
                </a:solidFill>
              </a:rPr>
              <a:t>）</a:t>
            </a:r>
            <a:r>
              <a:rPr lang="ja-JP" altLang="en-US" sz="2800" b="1" dirty="0">
                <a:solidFill>
                  <a:srgbClr val="464646"/>
                </a:solidFill>
              </a:rPr>
              <a:t>卒業に向けたスケジュール</a:t>
            </a:r>
            <a:endParaRPr lang="ja-JP" altLang="en-US" sz="2800" dirty="0">
              <a:solidFill>
                <a:srgbClr val="464646"/>
              </a:solidFill>
            </a:endParaRPr>
          </a:p>
        </p:txBody>
      </p:sp>
      <p:sp>
        <p:nvSpPr>
          <p:cNvPr id="12" name="コンテンツ プレースホルダー 5"/>
          <p:cNvSpPr txBox="1">
            <a:spLocks/>
          </p:cNvSpPr>
          <p:nvPr/>
        </p:nvSpPr>
        <p:spPr>
          <a:xfrm>
            <a:off x="395536" y="1772816"/>
            <a:ext cx="8352928" cy="13681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2DA2BF"/>
              </a:buClr>
              <a:buFont typeface="Arial" pitchFamily="34" charset="0"/>
              <a:buNone/>
            </a:pPr>
            <a:r>
              <a:rPr lang="en-US" altLang="ja-JP" sz="1800" b="1" dirty="0" smtClean="0">
                <a:solidFill>
                  <a:prstClr val="black"/>
                </a:solidFill>
                <a:latin typeface="ＭＳ Ｐゴシック"/>
              </a:rPr>
              <a:t>2018</a:t>
            </a:r>
            <a:r>
              <a:rPr lang="ja-JP" altLang="en-US" sz="1800" b="1" dirty="0" smtClean="0">
                <a:solidFill>
                  <a:prstClr val="black"/>
                </a:solidFill>
                <a:latin typeface="ＭＳ Ｐゴシック"/>
              </a:rPr>
              <a:t>年</a:t>
            </a:r>
            <a:r>
              <a:rPr lang="en-US" altLang="ja-JP" sz="1800" b="1" dirty="0" smtClean="0">
                <a:solidFill>
                  <a:prstClr val="black"/>
                </a:solidFill>
                <a:latin typeface="ＭＳ Ｐゴシック"/>
              </a:rPr>
              <a:t>3</a:t>
            </a:r>
            <a:r>
              <a:rPr lang="ja-JP" altLang="en-US" sz="1800" b="1" dirty="0" smtClean="0">
                <a:solidFill>
                  <a:prstClr val="black"/>
                </a:solidFill>
                <a:latin typeface="ＭＳ Ｐゴシック"/>
              </a:rPr>
              <a:t>月上旬</a:t>
            </a:r>
            <a:r>
              <a:rPr lang="ja-JP" altLang="en-US" sz="18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800" b="1" dirty="0" smtClean="0">
                <a:solidFill>
                  <a:prstClr val="black"/>
                </a:solidFill>
                <a:latin typeface="ＭＳ Ｐゴシック"/>
              </a:rPr>
              <a:t>　卒業判定</a:t>
            </a:r>
            <a:endParaRPr lang="en-US" altLang="ja-JP" sz="1800" b="1" dirty="0">
              <a:solidFill>
                <a:prstClr val="black"/>
              </a:solidFill>
              <a:latin typeface="ＭＳ Ｐゴシック"/>
            </a:endParaRPr>
          </a:p>
          <a:p>
            <a:pPr marL="0" indent="0">
              <a:buClr>
                <a:srgbClr val="2DA2BF"/>
              </a:buClr>
              <a:buFont typeface="Arial" pitchFamily="34" charset="0"/>
              <a:buNone/>
            </a:pPr>
            <a:r>
              <a:rPr lang="ja-JP" altLang="en-US" sz="18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800" b="1" dirty="0" smtClean="0">
                <a:solidFill>
                  <a:prstClr val="black"/>
                </a:solidFill>
                <a:latin typeface="ＭＳ Ｐゴシック"/>
              </a:rPr>
              <a:t>　　　　　　　　　　　⇒　</a:t>
            </a:r>
            <a:r>
              <a:rPr lang="ja-JP" altLang="en-US" sz="1800" b="1" dirty="0" smtClean="0">
                <a:solidFill>
                  <a:srgbClr val="0000FF"/>
                </a:solidFill>
                <a:latin typeface="ＭＳ Ｐゴシック"/>
              </a:rPr>
              <a:t>合格者には卒業通知を父母住所に発送</a:t>
            </a:r>
            <a:endParaRPr lang="en-US" altLang="ja-JP" sz="1800" b="1" dirty="0" smtClean="0">
              <a:solidFill>
                <a:srgbClr val="0000FF"/>
              </a:solidFill>
              <a:latin typeface="ＭＳ Ｐゴシック"/>
            </a:endParaRPr>
          </a:p>
          <a:p>
            <a:pPr marL="0" indent="0">
              <a:buClr>
                <a:srgbClr val="2DA2BF"/>
              </a:buClr>
              <a:buFont typeface="Arial" pitchFamily="34" charset="0"/>
              <a:buNone/>
            </a:pPr>
            <a:r>
              <a:rPr lang="ja-JP" altLang="en-US" sz="1800" b="1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800" b="1" dirty="0" smtClean="0">
                <a:solidFill>
                  <a:prstClr val="black"/>
                </a:solidFill>
                <a:latin typeface="ＭＳ Ｐゴシック"/>
              </a:rPr>
              <a:t>　　　　　　　　　　　　</a:t>
            </a:r>
            <a:r>
              <a:rPr lang="ja-JP" altLang="en-US" sz="1800" b="1" dirty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ja-JP" altLang="en-US" sz="1800" b="1" dirty="0" smtClean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800" b="1" dirty="0" smtClean="0">
                <a:solidFill>
                  <a:srgbClr val="0000FF"/>
                </a:solidFill>
                <a:latin typeface="ＭＳ Ｐゴシック"/>
              </a:rPr>
              <a:t>不合格者には在籍原級（留年）通知</a:t>
            </a:r>
            <a:r>
              <a:rPr lang="ja-JP" altLang="en-US" sz="1800" b="1" dirty="0">
                <a:solidFill>
                  <a:srgbClr val="0000FF"/>
                </a:solidFill>
                <a:latin typeface="ＭＳ Ｐゴシック"/>
              </a:rPr>
              <a:t>を自宅に発送</a:t>
            </a:r>
            <a:endParaRPr lang="en-US" altLang="ja-JP" sz="1800" b="1" dirty="0" smtClean="0">
              <a:solidFill>
                <a:srgbClr val="0000FF"/>
              </a:solidFill>
              <a:latin typeface="ＭＳ Ｐゴシック"/>
            </a:endParaRPr>
          </a:p>
          <a:p>
            <a:pPr marL="0" indent="0">
              <a:buClr>
                <a:srgbClr val="2DA2BF"/>
              </a:buClr>
              <a:buFont typeface="Arial" pitchFamily="34" charset="0"/>
              <a:buNone/>
            </a:pPr>
            <a:r>
              <a:rPr lang="ja-JP" altLang="en-US" sz="1800" b="1" dirty="0">
                <a:solidFill>
                  <a:srgbClr val="0000FF"/>
                </a:solidFill>
                <a:latin typeface="ＭＳ Ｐゴシック"/>
              </a:rPr>
              <a:t>　</a:t>
            </a:r>
            <a:r>
              <a:rPr lang="ja-JP" altLang="en-US" sz="1800" b="1" dirty="0" smtClean="0">
                <a:solidFill>
                  <a:srgbClr val="0000FF"/>
                </a:solidFill>
                <a:latin typeface="ＭＳ Ｐゴシック"/>
              </a:rPr>
              <a:t>　　　　　　　　　　　　　 </a:t>
            </a:r>
            <a:r>
              <a:rPr lang="ja-JP" altLang="en-US" sz="1600" b="1" dirty="0" smtClean="0">
                <a:solidFill>
                  <a:srgbClr val="0000FF"/>
                </a:solidFill>
                <a:latin typeface="ＭＳ Ｐゴシック"/>
              </a:rPr>
              <a:t>（不合格者は卒業できず，卒業式にも参加できません。）</a:t>
            </a:r>
            <a:endParaRPr lang="en-US" altLang="ja-JP" sz="1600" b="1" dirty="0" smtClean="0">
              <a:solidFill>
                <a:srgbClr val="0000FF"/>
              </a:solidFill>
              <a:latin typeface="ＭＳ Ｐゴシック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3965" y="3386603"/>
            <a:ext cx="8836070" cy="3354765"/>
          </a:xfrm>
          <a:prstGeom prst="rect">
            <a:avLst/>
          </a:prstGeom>
          <a:ln w="508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  <a:latin typeface="ＭＳ Ｐゴシック"/>
              </a:rPr>
              <a:t>【</a:t>
            </a:r>
            <a:r>
              <a:rPr lang="ja-JP" altLang="en-US" b="1" dirty="0" smtClean="0">
                <a:solidFill>
                  <a:srgbClr val="0000FF"/>
                </a:solidFill>
                <a:latin typeface="ＭＳ Ｐゴシック"/>
              </a:rPr>
              <a:t>重要③</a:t>
            </a:r>
            <a:r>
              <a:rPr lang="en-US" altLang="ja-JP" b="1" dirty="0" smtClean="0">
                <a:solidFill>
                  <a:srgbClr val="0000FF"/>
                </a:solidFill>
                <a:latin typeface="ＭＳ Ｐゴシック"/>
              </a:rPr>
              <a:t>】</a:t>
            </a:r>
            <a:r>
              <a:rPr lang="ja-JP" altLang="en-US" b="1" dirty="0" smtClean="0">
                <a:solidFill>
                  <a:srgbClr val="0000FF"/>
                </a:solidFill>
                <a:latin typeface="ＭＳ Ｐゴシック"/>
              </a:rPr>
              <a:t>卒業チェックについて</a:t>
            </a:r>
            <a:endParaRPr lang="en-US" altLang="ja-JP" b="1" dirty="0" smtClean="0">
              <a:solidFill>
                <a:srgbClr val="0000FF"/>
              </a:solidFill>
              <a:latin typeface="ＭＳ Ｐゴシック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中野教務事務室にて，年間数回，皆さんの卒業に関するチェックを行います。チェック方法は</a:t>
            </a: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次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のとおりです。　</a:t>
            </a:r>
            <a:r>
              <a:rPr lang="ja-JP" altLang="en-US" sz="1600" u="sng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既</a:t>
            </a:r>
            <a:r>
              <a:rPr lang="ja-JP" altLang="en-US" sz="1600" u="sng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</a:t>
            </a:r>
            <a:r>
              <a:rPr lang="ja-JP" altLang="en-US" sz="1600" u="sng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修得した科目　＋　４年次履修科目　⇒　卒業</a:t>
            </a:r>
            <a:r>
              <a:rPr lang="ja-JP" altLang="en-US" sz="1600" u="sng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要件</a:t>
            </a:r>
            <a:r>
              <a:rPr lang="ja-JP" altLang="en-US" sz="1600" u="sng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を満たすかどうか</a:t>
            </a:r>
            <a:endParaRPr lang="en-US" altLang="ja-JP" sz="1600" u="sng" dirty="0" smtClean="0">
              <a:solidFill>
                <a:srgbClr val="00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rgbClr val="0000FF"/>
                </a:solidFill>
                <a:latin typeface="ＭＳ Ｐゴシック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このチェックで「卒業できない」状況の学生については，中野教務事務室から緊急呼び出しを「</a:t>
            </a:r>
            <a:r>
              <a:rPr lang="en-US" altLang="ja-JP" sz="1600" dirty="0" err="1" smtClean="0">
                <a:solidFill>
                  <a:prstClr val="black"/>
                </a:solidFill>
                <a:latin typeface="ＭＳ Ｐゴシック"/>
              </a:rPr>
              <a:t>Oh-o!Meiji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ポータル」で行います。</a:t>
            </a:r>
            <a:endParaRPr lang="en-US" altLang="ja-JP" sz="1600" dirty="0" smtClean="0">
              <a:solidFill>
                <a:prstClr val="black"/>
              </a:solidFill>
              <a:latin typeface="ＭＳ Ｐゴシック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ＭＳ Ｐゴシック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ＭＳ Ｐゴシック"/>
            </a:endParaRPr>
          </a:p>
          <a:p>
            <a:r>
              <a:rPr lang="en-US" altLang="ja-JP" b="1" dirty="0">
                <a:solidFill>
                  <a:srgbClr val="0000FF"/>
                </a:solidFill>
                <a:latin typeface="ＭＳ Ｐゴシック"/>
              </a:rPr>
              <a:t>【</a:t>
            </a:r>
            <a:r>
              <a:rPr lang="ja-JP" altLang="en-US" b="1" dirty="0" smtClean="0">
                <a:solidFill>
                  <a:srgbClr val="0000FF"/>
                </a:solidFill>
                <a:latin typeface="ＭＳ Ｐゴシック"/>
              </a:rPr>
              <a:t>重要④</a:t>
            </a:r>
            <a:r>
              <a:rPr lang="en-US" altLang="ja-JP" b="1" dirty="0" smtClean="0">
                <a:solidFill>
                  <a:srgbClr val="0000FF"/>
                </a:solidFill>
                <a:latin typeface="ＭＳ Ｐゴシック"/>
              </a:rPr>
              <a:t>】</a:t>
            </a:r>
            <a:r>
              <a:rPr lang="ja-JP" altLang="en-US" b="1" dirty="0">
                <a:solidFill>
                  <a:srgbClr val="0000FF"/>
                </a:solidFill>
                <a:latin typeface="ＭＳ Ｐゴシック"/>
              </a:rPr>
              <a:t>卒業判定について</a:t>
            </a:r>
            <a:endParaRPr lang="en-US" altLang="ja-JP" b="1" dirty="0">
              <a:solidFill>
                <a:srgbClr val="0000FF"/>
              </a:solidFill>
              <a:latin typeface="ＭＳ Ｐゴシック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秋</a:t>
            </a:r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学期の成績が確定した後，卒業要件を満たしたかどうかを判定します。</a:t>
            </a:r>
            <a:endParaRPr lang="en-US" altLang="ja-JP" sz="1600" dirty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ＭＳ Ｐゴシック"/>
              </a:rPr>
              <a:t>　</a:t>
            </a:r>
            <a:r>
              <a:rPr lang="en-US" altLang="ja-JP" sz="1600" dirty="0">
                <a:solidFill>
                  <a:srgbClr val="FF0000"/>
                </a:solidFill>
                <a:latin typeface="ＭＳ Ｐゴシック"/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  <a:latin typeface="ＭＳ Ｐゴシック"/>
              </a:rPr>
              <a:t>卒業判定後，成績評価に変更が生じる事はありません。</a:t>
            </a:r>
            <a:r>
              <a:rPr lang="en-US" altLang="ja-JP" sz="1600" b="1" dirty="0">
                <a:solidFill>
                  <a:srgbClr val="FF0000"/>
                </a:solidFill>
                <a:latin typeface="ＭＳ Ｐゴシック"/>
              </a:rPr>
              <a:t>】</a:t>
            </a:r>
          </a:p>
          <a:p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　</a:t>
            </a:r>
            <a:endParaRPr lang="en-US" altLang="ja-JP" sz="1600" dirty="0">
              <a:solidFill>
                <a:prstClr val="black"/>
              </a:solidFill>
              <a:latin typeface="ＭＳ Ｐゴシック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ＭＳ Ｐゴシック"/>
              </a:rPr>
              <a:t>　春学期の履修本登録から，卒業要件を満たすかどうかを必ず確認するよう心掛けてください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</a:rPr>
              <a:t>。</a:t>
            </a:r>
            <a:endParaRPr lang="en-US" altLang="ja-JP" sz="1600" dirty="0" smtClean="0">
              <a:solidFill>
                <a:prstClr val="black"/>
              </a:solidFill>
              <a:latin typeface="ＭＳ Ｐゴシック"/>
            </a:endParaRPr>
          </a:p>
          <a:p>
            <a:endParaRPr lang="en-US" altLang="ja-JP" sz="1600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2069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</a:t>
            </a:r>
            <a:endParaRPr lang="en-US" altLang="ja-JP" sz="1400" dirty="0" smtClean="0"/>
          </a:p>
          <a:p>
            <a:pPr marL="0" indent="0">
              <a:buNone/>
            </a:pP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ja-JP" altLang="en-US" sz="20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57200" y="620688"/>
            <a:ext cx="8435280" cy="7200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2800" b="1" dirty="0" smtClean="0"/>
              <a:t>★新授業時間割</a:t>
            </a:r>
            <a:endParaRPr lang="en-US" altLang="ja-JP" sz="2800" b="1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400" dirty="0" smtClean="0"/>
              <a:t>　　　　　　　　　　　　</a:t>
            </a:r>
            <a:endParaRPr lang="en-US" altLang="ja-JP" sz="1400" dirty="0" smtClean="0"/>
          </a:p>
          <a:p>
            <a:pPr marL="0" indent="0">
              <a:buFont typeface="Arial" pitchFamily="34" charset="0"/>
              <a:buNone/>
            </a:pPr>
            <a:endParaRPr lang="ja-JP" altLang="en-US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34" y="1340768"/>
            <a:ext cx="8455731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823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　</a:t>
            </a:r>
            <a:r>
              <a:rPr kumimoji="1" lang="ja-JP" altLang="en-US" sz="2800" b="1" dirty="0" smtClean="0"/>
              <a:t>★成績評価について</a:t>
            </a:r>
            <a:endParaRPr kumimoji="1" lang="en-US" altLang="ja-JP" sz="2800" b="1" dirty="0" smtClean="0"/>
          </a:p>
          <a:p>
            <a:pPr marL="363538" indent="-363538">
              <a:buNone/>
            </a:pPr>
            <a:r>
              <a:rPr lang="ja-JP" altLang="en-US" sz="2800" dirty="0" smtClean="0"/>
              <a:t>　　</a:t>
            </a:r>
            <a:r>
              <a:rPr lang="en-US" altLang="ja-JP" sz="2800" dirty="0" smtClean="0"/>
              <a:t>2017</a:t>
            </a:r>
            <a:r>
              <a:rPr lang="ja-JP" altLang="en-US" sz="2800" dirty="0" smtClean="0"/>
              <a:t>年度から，成績評価に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「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T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」</a:t>
            </a:r>
            <a:r>
              <a:rPr lang="ja-JP" altLang="en-US" sz="2800" dirty="0" smtClean="0"/>
              <a:t>が加わり，「</a:t>
            </a:r>
            <a:r>
              <a:rPr lang="en-US" altLang="ja-JP" sz="2800" dirty="0" smtClean="0"/>
              <a:t>S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A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B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C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F</a:t>
            </a:r>
            <a:r>
              <a:rPr lang="ja-JP" altLang="en-US" sz="2800" dirty="0" err="1" smtClean="0"/>
              <a:t>，</a:t>
            </a:r>
            <a:r>
              <a:rPr lang="en-US" altLang="ja-JP" sz="2800" dirty="0" smtClean="0"/>
              <a:t>T</a:t>
            </a:r>
            <a:r>
              <a:rPr lang="ja-JP" altLang="en-US" sz="2800" dirty="0" smtClean="0"/>
              <a:t>」の</a:t>
            </a:r>
            <a:r>
              <a:rPr lang="en-US" altLang="ja-JP" sz="2800" b="1" u="sng" dirty="0" smtClean="0">
                <a:solidFill>
                  <a:srgbClr val="FF0000"/>
                </a:solidFill>
              </a:rPr>
              <a:t>6</a:t>
            </a:r>
            <a:r>
              <a:rPr lang="ja-JP" altLang="en-US" sz="2800" b="1" u="sng" dirty="0" smtClean="0">
                <a:solidFill>
                  <a:srgbClr val="FF0000"/>
                </a:solidFill>
              </a:rPr>
              <a:t>段階</a:t>
            </a:r>
            <a:r>
              <a:rPr lang="ja-JP" altLang="en-US" sz="2800" dirty="0" smtClean="0"/>
              <a:t>になります。</a:t>
            </a:r>
            <a:endParaRPr lang="en-US" altLang="ja-JP" sz="2800" dirty="0"/>
          </a:p>
          <a:p>
            <a:pPr marL="363538" indent="173038">
              <a:buNone/>
            </a:pPr>
            <a:r>
              <a:rPr lang="ja-JP" altLang="en-US" sz="2800" dirty="0" smtClean="0"/>
              <a:t>各科目の定める評価基準に対して，評価をするために</a:t>
            </a:r>
            <a:r>
              <a:rPr lang="ja-JP" altLang="en-US" sz="2800" dirty="0"/>
              <a:t>必要</a:t>
            </a:r>
            <a:r>
              <a:rPr lang="ja-JP" altLang="en-US" sz="2800" dirty="0" smtClean="0"/>
              <a:t>な基準を満たしていない場合（授業に出席していない，試験を受けていない等），「</a:t>
            </a:r>
            <a:r>
              <a:rPr lang="en-US" altLang="ja-JP" sz="2800" dirty="0" smtClean="0"/>
              <a:t>T</a:t>
            </a:r>
            <a:r>
              <a:rPr lang="ja-JP" altLang="en-US" sz="2800" dirty="0" smtClean="0"/>
              <a:t>」の評価が付されることになります。</a:t>
            </a:r>
            <a:r>
              <a:rPr lang="ja-JP" altLang="en-US" sz="1400" dirty="0" smtClean="0"/>
              <a:t>　　　　　　　　　　　　　　</a:t>
            </a:r>
            <a:endParaRPr lang="en-US" altLang="ja-JP" sz="1400" dirty="0" smtClean="0"/>
          </a:p>
          <a:p>
            <a:pPr marL="0" indent="0">
              <a:buNone/>
            </a:pP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ja-JP" altLang="en-US" sz="2000" b="1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73016"/>
            <a:ext cx="7344815" cy="296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993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8334" y="72480"/>
            <a:ext cx="8229600" cy="2060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　</a:t>
            </a:r>
            <a:r>
              <a:rPr kumimoji="1" lang="ja-JP" altLang="en-US" sz="2800" b="1" dirty="0" smtClean="0"/>
              <a:t>★総合教育科目　新規設置科目について</a:t>
            </a:r>
            <a:endParaRPr kumimoji="1" lang="en-US" altLang="ja-JP" sz="2800" b="1" dirty="0" smtClean="0"/>
          </a:p>
          <a:p>
            <a:pPr marL="363538" indent="-363538">
              <a:buNone/>
            </a:pPr>
            <a:r>
              <a:rPr lang="ja-JP" altLang="en-US" sz="2800" dirty="0" smtClean="0"/>
              <a:t>　　</a:t>
            </a:r>
            <a:r>
              <a:rPr lang="en-US" altLang="ja-JP" sz="2800" dirty="0" smtClean="0"/>
              <a:t>2017</a:t>
            </a:r>
            <a:r>
              <a:rPr lang="ja-JP" altLang="en-US" sz="2800" dirty="0" smtClean="0"/>
              <a:t>年度から総合教育科目に，以下の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科目が新設され，</a:t>
            </a:r>
            <a:r>
              <a:rPr lang="en-US" altLang="ja-JP" sz="2800" dirty="0" smtClean="0"/>
              <a:t>2013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2016</a:t>
            </a:r>
            <a:r>
              <a:rPr lang="ja-JP" altLang="en-US" sz="2800" dirty="0" smtClean="0"/>
              <a:t>年度入学者も履修することができます。</a:t>
            </a:r>
            <a:r>
              <a:rPr lang="ja-JP" altLang="en-US" sz="1400" dirty="0" smtClean="0"/>
              <a:t>　　　　　　　　　　　　　</a:t>
            </a:r>
            <a:endParaRPr lang="en-US" altLang="ja-JP" sz="1400" dirty="0" smtClean="0"/>
          </a:p>
          <a:p>
            <a:pPr marL="0" indent="0">
              <a:buNone/>
            </a:pP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sz="2000" b="1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419878"/>
              </p:ext>
            </p:extLst>
          </p:nvPr>
        </p:nvGraphicFramePr>
        <p:xfrm>
          <a:off x="2123728" y="1772816"/>
          <a:ext cx="5963170" cy="4872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ワークシート" r:id="rId5" imgW="4581455" imgH="3743280" progId="Excel.Sheet.12">
                  <p:embed/>
                </p:oleObj>
              </mc:Choice>
              <mc:Fallback>
                <p:oleObj name="ワークシート" r:id="rId5" imgW="4581455" imgH="37432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3728" y="1772816"/>
                        <a:ext cx="5963170" cy="4872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32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sz="20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800" b="1" dirty="0" smtClean="0"/>
              <a:t>★大学院先端数理科学研究科設置科目</a:t>
            </a:r>
            <a:endParaRPr kumimoji="1"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kumimoji="1" lang="ja-JP" altLang="en-US" sz="2800" b="1" dirty="0" smtClean="0"/>
              <a:t>先取履修制度について</a:t>
            </a:r>
            <a:endParaRPr kumimoji="1" lang="en-US" altLang="ja-JP" sz="2800" b="1" dirty="0" smtClean="0"/>
          </a:p>
          <a:p>
            <a:pPr marL="363538" indent="-363538">
              <a:lnSpc>
                <a:spcPts val="1200"/>
              </a:lnSpc>
              <a:buNone/>
            </a:pPr>
            <a:r>
              <a:rPr lang="ja-JP" altLang="en-US" sz="2800" dirty="0" smtClean="0"/>
              <a:t>　</a:t>
            </a:r>
            <a:endParaRPr lang="en-US" altLang="ja-JP" sz="1000" dirty="0" smtClean="0"/>
          </a:p>
          <a:p>
            <a:pPr marL="363538" indent="-363538">
              <a:buNone/>
            </a:pPr>
            <a:r>
              <a:rPr lang="ja-JP" altLang="en-US" sz="2800" dirty="0" smtClean="0"/>
              <a:t> </a:t>
            </a:r>
            <a:r>
              <a:rPr lang="ja-JP" altLang="en-US" sz="2800" b="1" dirty="0" smtClean="0"/>
              <a:t>①対象学生</a:t>
            </a:r>
            <a:endParaRPr lang="en-US" altLang="ja-JP" sz="2800" b="1" dirty="0" smtClean="0"/>
          </a:p>
          <a:p>
            <a:pPr marL="363538" indent="-363538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大学院先端数理科学研究科へ進学を予定している</a:t>
            </a:r>
            <a:endParaRPr lang="en-US" altLang="ja-JP" sz="2800" dirty="0" smtClean="0"/>
          </a:p>
          <a:p>
            <a:pPr marL="363538" indent="-363538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年生</a:t>
            </a:r>
            <a:endParaRPr lang="en-US" altLang="ja-JP" sz="2800" dirty="0" smtClean="0"/>
          </a:p>
          <a:p>
            <a:pPr marL="363538" indent="-363538">
              <a:buNone/>
            </a:pPr>
            <a:r>
              <a:rPr lang="ja-JP" altLang="en-US" sz="2800" dirty="0" smtClean="0"/>
              <a:t> </a:t>
            </a:r>
            <a:r>
              <a:rPr lang="ja-JP" altLang="en-US" sz="2800" b="1" dirty="0" smtClean="0"/>
              <a:t>②履修可能科目および単位数</a:t>
            </a:r>
            <a:endParaRPr lang="en-US" altLang="ja-JP" sz="2800" b="1" dirty="0" smtClean="0"/>
          </a:p>
          <a:p>
            <a:pPr marL="363538" indent="-363538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先端数理科学研究科が指定する科目から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単位</a:t>
            </a:r>
            <a:endParaRPr lang="en-US" altLang="ja-JP" sz="2800" dirty="0" smtClean="0"/>
          </a:p>
          <a:p>
            <a:pPr marL="449263" indent="-449263">
              <a:buNone/>
            </a:pPr>
            <a:r>
              <a:rPr lang="ja-JP" altLang="en-US" sz="2800" dirty="0" smtClean="0"/>
              <a:t> </a:t>
            </a:r>
            <a:r>
              <a:rPr lang="ja-JP" altLang="en-US" sz="2800" b="1" dirty="0" smtClean="0"/>
              <a:t>③</a:t>
            </a:r>
            <a:r>
              <a:rPr lang="ja-JP" altLang="en-US" sz="2800" dirty="0" smtClean="0"/>
              <a:t>年次履修制限単位数および</a:t>
            </a:r>
            <a:r>
              <a:rPr lang="en-US" altLang="ja-JP" sz="2800" dirty="0" smtClean="0"/>
              <a:t>GPA</a:t>
            </a:r>
            <a:r>
              <a:rPr lang="ja-JP" altLang="en-US" sz="2800" dirty="0" smtClean="0"/>
              <a:t>対象科目には含まれない。</a:t>
            </a:r>
            <a:r>
              <a:rPr lang="ja-JP" altLang="en-US" sz="1400" dirty="0" smtClean="0"/>
              <a:t>　　　　　　　　</a:t>
            </a:r>
            <a:endParaRPr lang="en-US" altLang="ja-JP" sz="1400" dirty="0" smtClean="0"/>
          </a:p>
          <a:p>
            <a:pPr marL="363538" lvl="0" indent="-363538">
              <a:buNone/>
            </a:pPr>
            <a:r>
              <a:rPr lang="ja-JP" altLang="en-US" sz="2800" dirty="0">
                <a:solidFill>
                  <a:prstClr val="black"/>
                </a:solidFill>
              </a:rPr>
              <a:t> </a:t>
            </a:r>
            <a:r>
              <a:rPr lang="ja-JP" altLang="en-US" sz="2800" b="1" dirty="0" smtClean="0">
                <a:solidFill>
                  <a:prstClr val="black"/>
                </a:solidFill>
              </a:rPr>
              <a:t>④修得した科目（単位）について</a:t>
            </a:r>
            <a:endParaRPr lang="en-US" altLang="ja-JP" sz="2800" b="1" dirty="0" smtClean="0">
              <a:solidFill>
                <a:prstClr val="black"/>
              </a:solidFill>
            </a:endParaRPr>
          </a:p>
          <a:p>
            <a:pPr marL="363538" lvl="0" indent="-363538">
              <a:buNone/>
            </a:pPr>
            <a:r>
              <a:rPr lang="ja-JP" altLang="en-US" sz="2800" dirty="0" smtClean="0">
                <a:solidFill>
                  <a:prstClr val="black"/>
                </a:solidFill>
              </a:rPr>
              <a:t>　　大学院進学後，申請手続きを取ることにより，博士前期課程修了要件に算入される。</a:t>
            </a:r>
            <a:r>
              <a:rPr kumimoji="1" lang="ja-JP" altLang="en-US" sz="1400" dirty="0" smtClean="0"/>
              <a:t>　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6822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</a:rPr>
              <a:t>学年暦について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dirty="0" smtClean="0"/>
              <a:t>2017</a:t>
            </a:r>
            <a:r>
              <a:rPr kumimoji="1" lang="ja-JP" altLang="en-US" sz="2800" dirty="0" smtClean="0"/>
              <a:t>年度学年暦は，明治大学ホームページに掲載されているので，各自確認すること。　</a:t>
            </a:r>
            <a:endParaRPr kumimoji="1" lang="en-US" altLang="ja-JP" sz="2800" dirty="0" smtClean="0"/>
          </a:p>
          <a:p>
            <a:pPr marL="0" indent="0">
              <a:lnSpc>
                <a:spcPts val="1000"/>
              </a:lnSpc>
              <a:buNone/>
            </a:pP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・学習指導・・・ガイダンス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・休日授業実施日・・・カレンダー上は祝日だが，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　　　　　　　　　 授業を実施する日。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・補講・・・授業が休講になった場合等に，実施される。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・定期試験・・・通常授業は行わない。</a:t>
            </a:r>
            <a:endParaRPr lang="en-US" altLang="ja-JP" sz="2800" dirty="0" smtClean="0"/>
          </a:p>
          <a:p>
            <a:pPr marL="2424113" indent="-2424113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　　　　　 定期試験時間割も授業時間割と異なる。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</a:t>
            </a:r>
            <a:endParaRPr lang="en-US" altLang="ja-JP" sz="1400" dirty="0" smtClean="0"/>
          </a:p>
          <a:p>
            <a:pPr marL="0" indent="0">
              <a:buNone/>
            </a:pP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sz="20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</a:rPr>
              <a:t>授業について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 smtClean="0"/>
              <a:t>・授業開始日</a:t>
            </a:r>
            <a:endParaRPr lang="en-US" altLang="ja-JP" b="1" dirty="0" smtClean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ja-JP" altLang="en-US" b="1" dirty="0" smtClean="0">
                <a:solidFill>
                  <a:srgbClr val="FF0000"/>
                </a:solidFill>
              </a:rPr>
              <a:t>春学期：</a:t>
            </a:r>
            <a:r>
              <a:rPr lang="en-US" altLang="ja-JP" b="1" dirty="0" smtClean="0">
                <a:solidFill>
                  <a:srgbClr val="FF0000"/>
                </a:solidFill>
              </a:rPr>
              <a:t>2017</a:t>
            </a:r>
            <a:r>
              <a:rPr lang="ja-JP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ja-JP" b="1" dirty="0" smtClean="0">
                <a:solidFill>
                  <a:srgbClr val="FF0000"/>
                </a:solidFill>
              </a:rPr>
              <a:t>4</a:t>
            </a:r>
            <a:r>
              <a:rPr lang="ja-JP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</a:rPr>
              <a:t>10</a:t>
            </a:r>
            <a:r>
              <a:rPr lang="ja-JP" altLang="en-US" b="1" dirty="0" smtClean="0">
                <a:solidFill>
                  <a:srgbClr val="FF0000"/>
                </a:solidFill>
              </a:rPr>
              <a:t>日（月）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 smtClean="0">
                <a:solidFill>
                  <a:srgbClr val="FF0000"/>
                </a:solidFill>
              </a:rPr>
              <a:t>　　秋学期：</a:t>
            </a:r>
            <a:r>
              <a:rPr lang="en-US" altLang="ja-JP" b="1" dirty="0" smtClean="0">
                <a:solidFill>
                  <a:srgbClr val="FF0000"/>
                </a:solidFill>
              </a:rPr>
              <a:t>2017</a:t>
            </a:r>
            <a:r>
              <a:rPr lang="ja-JP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ja-JP" b="1" dirty="0" smtClean="0">
                <a:solidFill>
                  <a:srgbClr val="FF0000"/>
                </a:solidFill>
              </a:rPr>
              <a:t>9</a:t>
            </a:r>
            <a:r>
              <a:rPr lang="ja-JP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ja-JP" b="1" dirty="0" smtClean="0">
                <a:solidFill>
                  <a:srgbClr val="FF0000"/>
                </a:solidFill>
              </a:rPr>
              <a:t>20</a:t>
            </a:r>
            <a:r>
              <a:rPr lang="ja-JP" altLang="en-US" b="1" dirty="0" smtClean="0">
                <a:solidFill>
                  <a:srgbClr val="FF0000"/>
                </a:solidFill>
              </a:rPr>
              <a:t>日（水）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/>
              <a:t>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b="1" dirty="0" smtClean="0"/>
              <a:t>・休講，教室変更，時間割変更等の連絡方法</a:t>
            </a:r>
            <a:endParaRPr lang="en-US" altLang="ja-JP" sz="2600" b="1" dirty="0" smtClean="0"/>
          </a:p>
          <a:p>
            <a:pPr marL="536575" indent="-536575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掲示や「</a:t>
            </a:r>
            <a:r>
              <a:rPr lang="en-US" altLang="ja-JP" dirty="0" smtClean="0"/>
              <a:t>Oh-o</a:t>
            </a:r>
            <a:r>
              <a:rPr lang="ja-JP" altLang="en-US" dirty="0" smtClean="0"/>
              <a:t>！</a:t>
            </a:r>
            <a:r>
              <a:rPr lang="en-US" altLang="ja-JP" dirty="0" smtClean="0"/>
              <a:t>Meiji</a:t>
            </a:r>
            <a:r>
              <a:rPr lang="ja-JP" altLang="en-US" dirty="0" smtClean="0"/>
              <a:t>システム　ポータルペー　　ジ」でお知らせ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</a:rPr>
              <a:t>　</a:t>
            </a:r>
            <a:r>
              <a:rPr lang="en-US" altLang="ja-JP" b="1" dirty="0" smtClean="0">
                <a:solidFill>
                  <a:srgbClr val="FF0000"/>
                </a:solidFill>
              </a:rPr>
              <a:t>※</a:t>
            </a:r>
            <a:r>
              <a:rPr lang="ja-JP" altLang="en-US" b="1" dirty="0" smtClean="0">
                <a:solidFill>
                  <a:srgbClr val="FF0000"/>
                </a:solidFill>
              </a:rPr>
              <a:t>電話やメールでの問い合わせには応じない。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　</a:t>
            </a:r>
            <a:r>
              <a:rPr lang="ja-JP" altLang="en-US" b="1" dirty="0" smtClean="0">
                <a:solidFill>
                  <a:srgbClr val="FF0000"/>
                </a:solidFill>
              </a:rPr>
              <a:t>　</a:t>
            </a:r>
            <a:r>
              <a:rPr lang="en-US" altLang="ja-JP" b="1" dirty="0" smtClean="0">
                <a:solidFill>
                  <a:srgbClr val="FF0000"/>
                </a:solidFill>
              </a:rPr>
              <a:t>※</a:t>
            </a:r>
            <a:r>
              <a:rPr lang="ja-JP" altLang="en-US" b="1" dirty="0" smtClean="0">
                <a:solidFill>
                  <a:srgbClr val="FF0000"/>
                </a:solidFill>
              </a:rPr>
              <a:t>携帯電話等への転送設定をしておくこと。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ja-JP" altLang="en-US" sz="20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6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103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</a:rPr>
              <a:t>履修について（</a:t>
            </a:r>
            <a:r>
              <a:rPr lang="en-US" altLang="ja-JP" b="1" dirty="0">
                <a:solidFill>
                  <a:srgbClr val="0000FF"/>
                </a:solidFill>
                <a:latin typeface="+mj-ea"/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  <a:latin typeface="+mj-ea"/>
              </a:rPr>
              <a:t>4</a:t>
            </a:r>
            <a:r>
              <a:rPr lang="ja-JP" altLang="en-US" b="1" dirty="0" smtClean="0">
                <a:solidFill>
                  <a:srgbClr val="0000FF"/>
                </a:solidFill>
              </a:rPr>
              <a:t>年）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67" y="1628800"/>
            <a:ext cx="8964488" cy="410445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★年間を通じた履修の計画を立てる</a:t>
            </a:r>
            <a:endParaRPr lang="en-US" altLang="ja-JP" sz="2800" dirty="0" smtClean="0"/>
          </a:p>
          <a:p>
            <a:pPr marL="449263" lvl="0" indent="-449263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 </a:t>
            </a:r>
            <a:r>
              <a:rPr lang="en-US" altLang="ja-JP" sz="2800" dirty="0" smtClean="0"/>
              <a:t>7</a:t>
            </a:r>
            <a:r>
              <a:rPr lang="ja-JP" altLang="en-US" sz="2800" dirty="0" smtClean="0"/>
              <a:t>日</a:t>
            </a:r>
            <a:r>
              <a:rPr lang="ja-JP" altLang="en-US" sz="2800" dirty="0"/>
              <a:t>から</a:t>
            </a:r>
            <a:r>
              <a:rPr lang="ja-JP" altLang="en-US" sz="2800" dirty="0" smtClean="0"/>
              <a:t>の履修登録期間には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春学期と秋学期の履修科目を登録する。秋学期開講科目であっても，秋学期には登録できない科目もある。</a:t>
            </a:r>
            <a:endParaRPr lang="en-US" altLang="ja-JP" sz="2800" dirty="0" smtClean="0"/>
          </a:p>
          <a:p>
            <a:pPr marL="449263" lvl="0" indent="-449263">
              <a:buNone/>
            </a:pPr>
            <a:r>
              <a:rPr lang="ja-JP" altLang="en-US" sz="2800" dirty="0"/>
              <a:t>　★便覧の卒業要件及び科目配当表</a:t>
            </a:r>
            <a:r>
              <a:rPr lang="ja-JP" altLang="en-US" sz="2800" dirty="0" smtClean="0"/>
              <a:t>を見て，必修科目と選択必修科目の履修登録忘れがないか確認</a:t>
            </a:r>
            <a:endParaRPr lang="en-US" altLang="ja-JP" sz="2800" dirty="0" smtClean="0"/>
          </a:p>
          <a:p>
            <a:pPr marL="536575" lvl="0" indent="-536575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★学科や組の指定がある授業については，時間割・シラバスを確認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ja-JP" altLang="en-US" sz="2000" b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400" y="98344"/>
            <a:ext cx="8229600" cy="8103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b="1" dirty="0" smtClean="0">
                <a:solidFill>
                  <a:srgbClr val="0000FF"/>
                </a:solidFill>
              </a:rPr>
              <a:t>履修スケジュールについて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ja-JP" altLang="en-US" sz="2800" dirty="0"/>
              <a:t>　</a:t>
            </a:r>
            <a:r>
              <a:rPr lang="en-US" altLang="ja-JP" b="1" dirty="0">
                <a:solidFill>
                  <a:prstClr val="black"/>
                </a:solidFill>
              </a:rPr>
              <a:t>【WEB</a:t>
            </a:r>
            <a:r>
              <a:rPr lang="ja-JP" altLang="en-US" b="1" dirty="0">
                <a:solidFill>
                  <a:prstClr val="black"/>
                </a:solidFill>
              </a:rPr>
              <a:t>履修登録期間</a:t>
            </a:r>
            <a:r>
              <a:rPr lang="en-US" altLang="ja-JP" b="1" dirty="0">
                <a:solidFill>
                  <a:prstClr val="black"/>
                </a:solidFill>
              </a:rPr>
              <a:t>】</a:t>
            </a:r>
          </a:p>
          <a:p>
            <a:pPr marL="0" lvl="0" indent="0">
              <a:buNone/>
            </a:pPr>
            <a:r>
              <a:rPr lang="ja-JP" altLang="en-US" sz="2800" dirty="0">
                <a:solidFill>
                  <a:prstClr val="black"/>
                </a:solidFill>
              </a:rPr>
              <a:t>　　　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2017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2800" b="1" dirty="0">
                <a:solidFill>
                  <a:srgbClr val="FF0000"/>
                </a:solidFill>
              </a:rPr>
              <a:t>4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7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日（金）</a:t>
            </a:r>
            <a:r>
              <a:rPr lang="en-US" altLang="ja-JP" sz="2800" b="1" dirty="0">
                <a:solidFill>
                  <a:srgbClr val="FF0000"/>
                </a:solidFill>
              </a:rPr>
              <a:t>11</a:t>
            </a:r>
            <a:r>
              <a:rPr lang="ja-JP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ja-JP" sz="2800" b="1" dirty="0">
                <a:solidFill>
                  <a:srgbClr val="FF0000"/>
                </a:solidFill>
              </a:rPr>
              <a:t>00</a:t>
            </a:r>
            <a:r>
              <a:rPr lang="ja-JP" altLang="en-US" sz="2800" b="1" dirty="0">
                <a:solidFill>
                  <a:srgbClr val="FF0000"/>
                </a:solidFill>
              </a:rPr>
              <a:t>～</a:t>
            </a:r>
            <a:r>
              <a:rPr lang="en-US" altLang="ja-JP" sz="2800" b="1" dirty="0">
                <a:solidFill>
                  <a:srgbClr val="FF0000"/>
                </a:solidFill>
              </a:rPr>
              <a:t>4</a:t>
            </a:r>
            <a:r>
              <a:rPr lang="ja-JP" altLang="en-US" sz="2800" b="1" dirty="0">
                <a:solidFill>
                  <a:srgbClr val="FF0000"/>
                </a:solidFill>
              </a:rPr>
              <a:t>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11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日（火）</a:t>
            </a:r>
            <a:r>
              <a:rPr lang="en-US" altLang="ja-JP" sz="2800" b="1" dirty="0">
                <a:solidFill>
                  <a:srgbClr val="FF0000"/>
                </a:solidFill>
              </a:rPr>
              <a:t>9</a:t>
            </a:r>
            <a:r>
              <a:rPr lang="ja-JP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ja-JP" sz="2800" b="1" dirty="0">
                <a:solidFill>
                  <a:srgbClr val="FF0000"/>
                </a:solidFill>
              </a:rPr>
              <a:t>00</a:t>
            </a:r>
          </a:p>
          <a:p>
            <a:pPr marL="0" lvl="0" indent="0">
              <a:buNone/>
            </a:pPr>
            <a:r>
              <a:rPr lang="ja-JP" altLang="en-US" sz="2800" dirty="0">
                <a:solidFill>
                  <a:prstClr val="black"/>
                </a:solidFill>
              </a:rPr>
              <a:t>　</a:t>
            </a:r>
            <a:r>
              <a:rPr lang="en-US" altLang="ja-JP" b="1" dirty="0">
                <a:solidFill>
                  <a:prstClr val="black"/>
                </a:solidFill>
              </a:rPr>
              <a:t>【</a:t>
            </a:r>
            <a:r>
              <a:rPr lang="ja-JP" altLang="en-US" b="1" dirty="0">
                <a:solidFill>
                  <a:prstClr val="black"/>
                </a:solidFill>
              </a:rPr>
              <a:t>個人別時間割表公開日時・方法</a:t>
            </a:r>
            <a:r>
              <a:rPr lang="en-US" altLang="ja-JP" b="1" dirty="0">
                <a:solidFill>
                  <a:prstClr val="black"/>
                </a:solidFill>
              </a:rPr>
              <a:t>】</a:t>
            </a:r>
          </a:p>
          <a:p>
            <a:pPr marL="0" lv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　　　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2017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2800" b="1" dirty="0">
                <a:solidFill>
                  <a:srgbClr val="FF0000"/>
                </a:solidFill>
              </a:rPr>
              <a:t>4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12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日（</a:t>
            </a:r>
            <a:r>
              <a:rPr lang="ja-JP" altLang="en-US" sz="2800" b="1" dirty="0">
                <a:solidFill>
                  <a:srgbClr val="FF0000"/>
                </a:solidFill>
              </a:rPr>
              <a:t>水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）</a:t>
            </a:r>
            <a:r>
              <a:rPr lang="en-US" altLang="ja-JP" sz="2800" b="1" dirty="0">
                <a:solidFill>
                  <a:srgbClr val="FF0000"/>
                </a:solidFill>
              </a:rPr>
              <a:t>10</a:t>
            </a:r>
            <a:r>
              <a:rPr lang="ja-JP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ja-JP" sz="2800" b="1" dirty="0">
                <a:solidFill>
                  <a:srgbClr val="FF0000"/>
                </a:solidFill>
              </a:rPr>
              <a:t>00</a:t>
            </a:r>
            <a:r>
              <a:rPr lang="ja-JP" altLang="en-US" sz="2800" b="1" dirty="0">
                <a:solidFill>
                  <a:srgbClr val="FF0000"/>
                </a:solidFill>
              </a:rPr>
              <a:t>～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ja-JP" altLang="en-US" sz="2800" b="1" dirty="0">
                <a:solidFill>
                  <a:srgbClr val="FF0000"/>
                </a:solidFill>
              </a:rPr>
              <a:t>　　　</a:t>
            </a:r>
            <a:r>
              <a:rPr lang="en-US" altLang="ja-JP" sz="2800" b="1" dirty="0" err="1" smtClean="0">
                <a:solidFill>
                  <a:srgbClr val="FF0000"/>
                </a:solidFill>
              </a:rPr>
              <a:t>Oh-o!Meiji</a:t>
            </a:r>
            <a:r>
              <a:rPr lang="ja-JP" altLang="en-US" sz="2800" b="1" dirty="0">
                <a:solidFill>
                  <a:srgbClr val="FF0000"/>
                </a:solidFill>
              </a:rPr>
              <a:t>システム　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クラスウェブの</a:t>
            </a:r>
            <a:endParaRPr lang="en-US" altLang="ja-JP" sz="28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ja-JP" altLang="en-US" sz="2800" b="1" dirty="0">
                <a:solidFill>
                  <a:srgbClr val="FF0000"/>
                </a:solidFill>
              </a:rPr>
              <a:t>　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　　　　　　　　　　　　　　　　　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【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時間割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PDF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ダウンロード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】</a:t>
            </a:r>
            <a:r>
              <a:rPr lang="ja-JP" altLang="en-US" sz="2800" b="1" dirty="0" err="1" smtClean="0">
                <a:solidFill>
                  <a:srgbClr val="FF0000"/>
                </a:solidFill>
              </a:rPr>
              <a:t>にて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ja-JP" altLang="en-US" sz="2800" b="1" dirty="0">
                <a:solidFill>
                  <a:srgbClr val="FF0000"/>
                </a:solidFill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</a:rPr>
              <a:t>【WEB</a:t>
            </a:r>
            <a:r>
              <a:rPr lang="ja-JP" altLang="en-US" b="1" dirty="0" smtClean="0">
                <a:solidFill>
                  <a:prstClr val="black"/>
                </a:solidFill>
              </a:rPr>
              <a:t>履修修正期間</a:t>
            </a:r>
            <a:r>
              <a:rPr lang="en-US" altLang="ja-JP" b="1" dirty="0" smtClean="0">
                <a:solidFill>
                  <a:prstClr val="black"/>
                </a:solidFill>
              </a:rPr>
              <a:t>】</a:t>
            </a:r>
            <a:endParaRPr lang="en-US" altLang="ja-JP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ja-JP" altLang="en-US" sz="2800" b="1" dirty="0">
                <a:solidFill>
                  <a:srgbClr val="FF0000"/>
                </a:solidFill>
              </a:rPr>
              <a:t>　　　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2017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2800" b="1" dirty="0">
                <a:solidFill>
                  <a:srgbClr val="FF0000"/>
                </a:solidFill>
              </a:rPr>
              <a:t>4</a:t>
            </a:r>
            <a:r>
              <a:rPr lang="ja-JP" altLang="en-US" sz="2800" b="1" dirty="0">
                <a:solidFill>
                  <a:srgbClr val="FF0000"/>
                </a:solidFill>
              </a:rPr>
              <a:t>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14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日（金）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12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2800" b="1" dirty="0">
                <a:solidFill>
                  <a:srgbClr val="FF0000"/>
                </a:solidFill>
              </a:rPr>
              <a:t>3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0</a:t>
            </a:r>
            <a:r>
              <a:rPr lang="ja-JP" altLang="en-US" sz="2800" b="1" dirty="0">
                <a:solidFill>
                  <a:srgbClr val="FF0000"/>
                </a:solidFill>
              </a:rPr>
              <a:t>～</a:t>
            </a:r>
            <a:r>
              <a:rPr lang="en-US" altLang="ja-JP" sz="2800" b="1" dirty="0">
                <a:solidFill>
                  <a:srgbClr val="FF0000"/>
                </a:solidFill>
              </a:rPr>
              <a:t>4</a:t>
            </a:r>
            <a:r>
              <a:rPr lang="ja-JP" altLang="en-US" sz="2800" b="1" dirty="0">
                <a:solidFill>
                  <a:srgbClr val="FF0000"/>
                </a:solidFill>
              </a:rPr>
              <a:t>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17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日（月）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17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2800" b="1" dirty="0">
                <a:solidFill>
                  <a:srgbClr val="FF0000"/>
                </a:solidFill>
              </a:rPr>
              <a:t>00</a:t>
            </a:r>
          </a:p>
          <a:p>
            <a:pPr marL="0" lvl="0" indent="0">
              <a:buNone/>
            </a:pPr>
            <a:r>
              <a:rPr lang="ja-JP" altLang="en-US" sz="2800" b="1" dirty="0">
                <a:solidFill>
                  <a:srgbClr val="FF0000"/>
                </a:solidFill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</a:rPr>
              <a:t>【</a:t>
            </a:r>
            <a:r>
              <a:rPr lang="ja-JP" altLang="en-US" b="1" dirty="0" smtClean="0">
                <a:solidFill>
                  <a:prstClr val="black"/>
                </a:solidFill>
              </a:rPr>
              <a:t>修正後の個人</a:t>
            </a:r>
            <a:r>
              <a:rPr lang="ja-JP" altLang="en-US" b="1" dirty="0">
                <a:solidFill>
                  <a:prstClr val="black"/>
                </a:solidFill>
              </a:rPr>
              <a:t>別時間割表公開日時・方法</a:t>
            </a:r>
            <a:r>
              <a:rPr lang="en-US" altLang="ja-JP" b="1" dirty="0">
                <a:solidFill>
                  <a:prstClr val="black"/>
                </a:solidFill>
              </a:rPr>
              <a:t>】</a:t>
            </a:r>
          </a:p>
          <a:p>
            <a:pPr marL="0" lvl="0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　　　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2017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年</a:t>
            </a:r>
            <a:r>
              <a:rPr lang="en-US" altLang="ja-JP" sz="2800" b="1" dirty="0">
                <a:solidFill>
                  <a:srgbClr val="FF0000"/>
                </a:solidFill>
              </a:rPr>
              <a:t>4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19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日（水）</a:t>
            </a:r>
            <a:r>
              <a:rPr lang="en-US" altLang="ja-JP" sz="2800" b="1" dirty="0">
                <a:solidFill>
                  <a:srgbClr val="FF0000"/>
                </a:solidFill>
              </a:rPr>
              <a:t>10</a:t>
            </a:r>
            <a:r>
              <a:rPr lang="ja-JP" altLang="en-US" sz="2800" b="1" dirty="0">
                <a:solidFill>
                  <a:srgbClr val="FF0000"/>
                </a:solidFill>
              </a:rPr>
              <a:t>：</a:t>
            </a:r>
            <a:r>
              <a:rPr lang="en-US" altLang="ja-JP" sz="2800" b="1" dirty="0">
                <a:solidFill>
                  <a:srgbClr val="FF0000"/>
                </a:solidFill>
              </a:rPr>
              <a:t>00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～（予定）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ja-JP" altLang="en-US" sz="2800" b="1" dirty="0">
                <a:solidFill>
                  <a:srgbClr val="FF0000"/>
                </a:solidFill>
              </a:rPr>
              <a:t>　　　</a:t>
            </a:r>
            <a:r>
              <a:rPr lang="en-US" altLang="ja-JP" sz="2800" b="1" dirty="0" err="1" smtClean="0">
                <a:solidFill>
                  <a:srgbClr val="FF0000"/>
                </a:solidFill>
              </a:rPr>
              <a:t>Oh-o!Meiji</a:t>
            </a:r>
            <a:r>
              <a:rPr lang="ja-JP" altLang="en-US" sz="2800" b="1" dirty="0">
                <a:solidFill>
                  <a:srgbClr val="FF0000"/>
                </a:solidFill>
              </a:rPr>
              <a:t>システム　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クラスウェブの</a:t>
            </a:r>
            <a:endParaRPr lang="en-US" altLang="ja-JP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b="1" dirty="0" smtClean="0">
                <a:solidFill>
                  <a:srgbClr val="FF0000"/>
                </a:solidFill>
              </a:rPr>
              <a:t>　　　　　　　　　　　　　　　　　</a:t>
            </a:r>
            <a:r>
              <a:rPr lang="ja-JP" altLang="en-US" sz="2800" b="1" dirty="0">
                <a:solidFill>
                  <a:srgbClr val="FF0000"/>
                </a:solidFill>
              </a:rPr>
              <a:t>　</a:t>
            </a:r>
            <a:r>
              <a:rPr lang="en-US" altLang="ja-JP" sz="2800" b="1" dirty="0">
                <a:solidFill>
                  <a:srgbClr val="FF0000"/>
                </a:solidFill>
              </a:rPr>
              <a:t>【</a:t>
            </a:r>
            <a:r>
              <a:rPr lang="ja-JP" altLang="en-US" sz="2800" b="1" dirty="0">
                <a:solidFill>
                  <a:srgbClr val="FF0000"/>
                </a:solidFill>
              </a:rPr>
              <a:t>時間割</a:t>
            </a:r>
            <a:r>
              <a:rPr lang="en-US" altLang="ja-JP" sz="2800" b="1" dirty="0">
                <a:solidFill>
                  <a:srgbClr val="FF0000"/>
                </a:solidFill>
              </a:rPr>
              <a:t>PDF</a:t>
            </a:r>
            <a:r>
              <a:rPr lang="ja-JP" altLang="en-US" sz="2800" b="1" dirty="0">
                <a:solidFill>
                  <a:srgbClr val="FF0000"/>
                </a:solidFill>
              </a:rPr>
              <a:t>ダウンロード</a:t>
            </a:r>
            <a:r>
              <a:rPr lang="en-US" altLang="ja-JP" sz="2800" b="1" dirty="0">
                <a:solidFill>
                  <a:srgbClr val="FF0000"/>
                </a:solidFill>
              </a:rPr>
              <a:t>】</a:t>
            </a:r>
            <a:r>
              <a:rPr lang="ja-JP" altLang="en-US" sz="2800" b="1" dirty="0" err="1" smtClean="0">
                <a:solidFill>
                  <a:srgbClr val="FF0000"/>
                </a:solidFill>
              </a:rPr>
              <a:t>にて</a:t>
            </a:r>
            <a:endParaRPr lang="en-US" altLang="ja-JP" sz="2800" b="1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18A6-2DD7-46C3-B426-49FA06C5A6EB}" type="slidenum">
              <a:rPr lang="ja-JP" altLang="en-US" sz="2000" b="1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ja-JP" altLang="en-US" sz="2000" b="1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4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クラリティ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4342</TotalTime>
  <Words>439</Words>
  <Application>Microsoft Office PowerPoint</Application>
  <PresentationFormat>画面に合わせる (4:3)</PresentationFormat>
  <Paragraphs>236</Paragraphs>
  <Slides>17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0" baseType="lpstr">
      <vt:lpstr>1_Office ​​テーマ</vt:lpstr>
      <vt:lpstr>クラリティ</vt:lpstr>
      <vt:lpstr>ワークシート</vt:lpstr>
      <vt:lpstr>2017年度から運用が変更となる事項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学年暦について</vt:lpstr>
      <vt:lpstr>授業について</vt:lpstr>
      <vt:lpstr>履修について（ 4年）</vt:lpstr>
      <vt:lpstr>履修スケジュールについて</vt:lpstr>
      <vt:lpstr>注意事項（4年）</vt:lpstr>
      <vt:lpstr>注意事項（4年）MS</vt:lpstr>
      <vt:lpstr>新4年生ガイダンスで説明が必要な 卒業に関する項目</vt:lpstr>
      <vt:lpstr>（1）卒業要件　【現象数理学科】</vt:lpstr>
      <vt:lpstr>（2）卒業見込要件　【３学科共通】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文学部４年生向けガイダンス</dc:title>
  <dc:creator>proadmin</dc:creator>
  <cp:lastModifiedBy>proadmin</cp:lastModifiedBy>
  <cp:revision>269</cp:revision>
  <cp:lastPrinted>2017-03-28T07:59:17Z</cp:lastPrinted>
  <dcterms:created xsi:type="dcterms:W3CDTF">2013-02-27T06:31:04Z</dcterms:created>
  <dcterms:modified xsi:type="dcterms:W3CDTF">2017-03-29T06:47:55Z</dcterms:modified>
</cp:coreProperties>
</file>